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8288000" cy="10287000"/>
  <p:notesSz cx="6858000" cy="9144000"/>
  <p:embeddedFontLst>
    <p:embeddedFont>
      <p:font typeface="League Gothic" panose="020B0604020202020204" charset="0"/>
      <p:regular r:id="rId31"/>
    </p:embeddedFont>
    <p:embeddedFont>
      <p:font typeface="Muli" panose="020B0604020202020204" charset="0"/>
      <p:regular r:id="rId32"/>
    </p:embeddedFont>
    <p:embeddedFont>
      <p:font typeface="Muli Bold"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114" y="7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datascienceassociation.org" TargetMode="External"/><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r="-21368" b="-34532"/>
            </a:stretch>
          </a:blipFill>
        </p:spPr>
        <p:txBody>
          <a:bodyPr/>
          <a:lstStyle/>
          <a:p>
            <a:endParaRPr lang="en-US"/>
          </a:p>
        </p:txBody>
      </p:sp>
      <p:sp>
        <p:nvSpPr>
          <p:cNvPr id="3" name="TextBox 3"/>
          <p:cNvSpPr txBox="1"/>
          <p:nvPr/>
        </p:nvSpPr>
        <p:spPr>
          <a:xfrm>
            <a:off x="4261304" y="3707354"/>
            <a:ext cx="9765391" cy="2291596"/>
          </a:xfrm>
          <a:prstGeom prst="rect">
            <a:avLst/>
          </a:prstGeom>
        </p:spPr>
        <p:txBody>
          <a:bodyPr lIns="0" tIns="0" rIns="0" bIns="0" rtlCol="0" anchor="t">
            <a:spAutoFit/>
          </a:bodyPr>
          <a:lstStyle/>
          <a:p>
            <a:pPr algn="ctr">
              <a:lnSpc>
                <a:spcPts val="8958"/>
              </a:lnSpc>
            </a:pPr>
            <a:r>
              <a:rPr lang="en-US" sz="7789" dirty="0">
                <a:solidFill>
                  <a:srgbClr val="FFFFFF"/>
                </a:solidFill>
                <a:latin typeface="League Gothic"/>
                <a:ea typeface="League Gothic"/>
                <a:cs typeface="League Gothic"/>
                <a:sym typeface="League Gothic"/>
              </a:rPr>
              <a:t>JOB SATISFACTION FACTORS AMONG DATA SCIENCE DEVELOPER</a:t>
            </a:r>
          </a:p>
        </p:txBody>
      </p:sp>
      <p:sp>
        <p:nvSpPr>
          <p:cNvPr id="4" name="TextBox 4"/>
          <p:cNvSpPr txBox="1"/>
          <p:nvPr/>
        </p:nvSpPr>
        <p:spPr>
          <a:xfrm>
            <a:off x="6511958" y="8937769"/>
            <a:ext cx="5264084" cy="304800"/>
          </a:xfrm>
          <a:prstGeom prst="rect">
            <a:avLst/>
          </a:prstGeom>
        </p:spPr>
        <p:txBody>
          <a:bodyPr lIns="0" tIns="0" rIns="0" bIns="0" rtlCol="0" anchor="t">
            <a:spAutoFit/>
          </a:bodyPr>
          <a:lstStyle/>
          <a:p>
            <a:pPr algn="ctr">
              <a:lnSpc>
                <a:spcPts val="2610"/>
              </a:lnSpc>
            </a:pPr>
            <a:r>
              <a:rPr lang="en-US" sz="1800" spc="379">
                <a:solidFill>
                  <a:srgbClr val="F4D314"/>
                </a:solidFill>
                <a:latin typeface="Muli"/>
                <a:ea typeface="Muli"/>
                <a:cs typeface="Muli"/>
                <a:sym typeface="Muli"/>
              </a:rPr>
              <a:t>15 JUNE, 2025</a:t>
            </a:r>
          </a:p>
        </p:txBody>
      </p:sp>
      <p:sp>
        <p:nvSpPr>
          <p:cNvPr id="6" name="TextBox 6"/>
          <p:cNvSpPr txBox="1"/>
          <p:nvPr/>
        </p:nvSpPr>
        <p:spPr>
          <a:xfrm>
            <a:off x="6511958" y="990600"/>
            <a:ext cx="5264084" cy="304800"/>
          </a:xfrm>
          <a:prstGeom prst="rect">
            <a:avLst/>
          </a:prstGeom>
        </p:spPr>
        <p:txBody>
          <a:bodyPr lIns="0" tIns="0" rIns="0" bIns="0" rtlCol="0" anchor="t">
            <a:spAutoFit/>
          </a:bodyPr>
          <a:lstStyle/>
          <a:p>
            <a:pPr algn="ctr">
              <a:lnSpc>
                <a:spcPts val="2610"/>
              </a:lnSpc>
            </a:pPr>
            <a:r>
              <a:rPr lang="en-US" sz="1800" spc="379">
                <a:solidFill>
                  <a:srgbClr val="FFFFFF"/>
                </a:solidFill>
                <a:latin typeface="Muli"/>
                <a:ea typeface="Muli"/>
                <a:cs typeface="Muli"/>
                <a:sym typeface="Muli"/>
              </a:rPr>
              <a:t>PRESENTATION</a:t>
            </a:r>
          </a:p>
        </p:txBody>
      </p:sp>
      <p:sp>
        <p:nvSpPr>
          <p:cNvPr id="7" name="TextBox 7"/>
          <p:cNvSpPr txBox="1"/>
          <p:nvPr/>
        </p:nvSpPr>
        <p:spPr>
          <a:xfrm>
            <a:off x="6054758" y="7255751"/>
            <a:ext cx="6178484" cy="628650"/>
          </a:xfrm>
          <a:prstGeom prst="rect">
            <a:avLst/>
          </a:prstGeom>
        </p:spPr>
        <p:txBody>
          <a:bodyPr lIns="0" tIns="0" rIns="0" bIns="0" rtlCol="0" anchor="t">
            <a:spAutoFit/>
          </a:bodyPr>
          <a:lstStyle/>
          <a:p>
            <a:pPr algn="ctr">
              <a:lnSpc>
                <a:spcPts val="2610"/>
              </a:lnSpc>
            </a:pPr>
            <a:r>
              <a:rPr lang="en-US" sz="1800" spc="379">
                <a:solidFill>
                  <a:srgbClr val="FFFFFF"/>
                </a:solidFill>
                <a:latin typeface="Muli"/>
                <a:ea typeface="Muli"/>
                <a:cs typeface="Muli"/>
                <a:sym typeface="Muli"/>
              </a:rPr>
              <a:t>NAME: AISAR NASRUN BIN RAMJEE</a:t>
            </a:r>
          </a:p>
          <a:p>
            <a:pPr algn="ctr">
              <a:lnSpc>
                <a:spcPts val="2610"/>
              </a:lnSpc>
            </a:pPr>
            <a:r>
              <a:rPr lang="en-US" sz="1800" spc="379">
                <a:solidFill>
                  <a:srgbClr val="FFFFFF"/>
                </a:solidFill>
                <a:latin typeface="Muli"/>
                <a:ea typeface="Muli"/>
                <a:cs typeface="Muli"/>
                <a:sym typeface="Muli"/>
              </a:rPr>
              <a:t>MATRIC NO.: 2216791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3416" b="-83416"/>
            </a:stretch>
          </a:blipFill>
        </p:spPr>
        <p:txBody>
          <a:bodyPr/>
          <a:lstStyle/>
          <a:p>
            <a:endParaRPr lang="en-US"/>
          </a:p>
        </p:txBody>
      </p:sp>
      <p:sp>
        <p:nvSpPr>
          <p:cNvPr id="3" name="TextBox 3"/>
          <p:cNvSpPr txBox="1"/>
          <p:nvPr/>
        </p:nvSpPr>
        <p:spPr>
          <a:xfrm>
            <a:off x="9613966" y="1978015"/>
            <a:ext cx="6715709" cy="492125"/>
          </a:xfrm>
          <a:prstGeom prst="rect">
            <a:avLst/>
          </a:prstGeom>
        </p:spPr>
        <p:txBody>
          <a:bodyPr lIns="0" tIns="0" rIns="0" bIns="0" rtlCol="0" anchor="t">
            <a:spAutoFit/>
          </a:bodyPr>
          <a:lstStyle/>
          <a:p>
            <a:pPr algn="r">
              <a:lnSpc>
                <a:spcPts val="4059"/>
              </a:lnSpc>
            </a:pPr>
            <a:r>
              <a:rPr lang="en-US" sz="2799" spc="419">
                <a:solidFill>
                  <a:srgbClr val="F4D314"/>
                </a:solidFill>
                <a:latin typeface="Muli"/>
                <a:ea typeface="Muli"/>
                <a:cs typeface="Muli"/>
                <a:sym typeface="Muli"/>
              </a:rPr>
              <a:t>2216791</a:t>
            </a:r>
          </a:p>
        </p:txBody>
      </p:sp>
      <p:sp>
        <p:nvSpPr>
          <p:cNvPr id="4" name="TextBox 4"/>
          <p:cNvSpPr txBox="1"/>
          <p:nvPr/>
        </p:nvSpPr>
        <p:spPr>
          <a:xfrm>
            <a:off x="1958325" y="1663131"/>
            <a:ext cx="5985375" cy="1217143"/>
          </a:xfrm>
          <a:prstGeom prst="rect">
            <a:avLst/>
          </a:prstGeom>
        </p:spPr>
        <p:txBody>
          <a:bodyPr lIns="0" tIns="0" rIns="0" bIns="0" rtlCol="0" anchor="t">
            <a:spAutoFit/>
          </a:bodyPr>
          <a:lstStyle/>
          <a:p>
            <a:pPr algn="l">
              <a:lnSpc>
                <a:spcPts val="9413"/>
              </a:lnSpc>
            </a:pPr>
            <a:r>
              <a:rPr lang="en-US" sz="8185">
                <a:solidFill>
                  <a:srgbClr val="FFFFFF"/>
                </a:solidFill>
                <a:latin typeface="League Gothic"/>
                <a:ea typeface="League Gothic"/>
                <a:cs typeface="League Gothic"/>
                <a:sym typeface="League Gothic"/>
              </a:rPr>
              <a:t>RESULTS</a:t>
            </a:r>
          </a:p>
        </p:txBody>
      </p:sp>
      <p:sp>
        <p:nvSpPr>
          <p:cNvPr id="5" name="TextBox 5"/>
          <p:cNvSpPr txBox="1"/>
          <p:nvPr/>
        </p:nvSpPr>
        <p:spPr>
          <a:xfrm>
            <a:off x="1958325" y="3512766"/>
            <a:ext cx="8020807" cy="492125"/>
          </a:xfrm>
          <a:prstGeom prst="rect">
            <a:avLst/>
          </a:prstGeom>
        </p:spPr>
        <p:txBody>
          <a:bodyPr lIns="0" tIns="0" rIns="0" bIns="0" rtlCol="0" anchor="t">
            <a:spAutoFit/>
          </a:bodyPr>
          <a:lstStyle/>
          <a:p>
            <a:pPr algn="l">
              <a:lnSpc>
                <a:spcPts val="4059"/>
              </a:lnSpc>
            </a:pPr>
            <a:r>
              <a:rPr lang="en-US" sz="2799" spc="419">
                <a:solidFill>
                  <a:srgbClr val="F4D314"/>
                </a:solidFill>
                <a:latin typeface="Muli"/>
                <a:ea typeface="Muli"/>
                <a:cs typeface="Muli"/>
                <a:sym typeface="Muli"/>
              </a:rPr>
              <a:t>CONCLUSION ON JOB RELATED</a:t>
            </a:r>
          </a:p>
        </p:txBody>
      </p:sp>
      <p:sp>
        <p:nvSpPr>
          <p:cNvPr id="6" name="TextBox 6"/>
          <p:cNvSpPr txBox="1"/>
          <p:nvPr/>
        </p:nvSpPr>
        <p:spPr>
          <a:xfrm>
            <a:off x="1821642" y="4247514"/>
            <a:ext cx="15437658" cy="5467986"/>
          </a:xfrm>
          <a:prstGeom prst="rect">
            <a:avLst/>
          </a:prstGeom>
        </p:spPr>
        <p:txBody>
          <a:bodyPr lIns="0" tIns="0" rIns="0" bIns="0" rtlCol="0" anchor="t">
            <a:spAutoFit/>
          </a:bodyPr>
          <a:lstStyle/>
          <a:p>
            <a:pPr algn="l">
              <a:lnSpc>
                <a:spcPts val="3639"/>
              </a:lnSpc>
            </a:pPr>
            <a:r>
              <a:rPr lang="en-US" sz="2599">
                <a:solidFill>
                  <a:srgbClr val="FFFFFF"/>
                </a:solidFill>
                <a:latin typeface="Muli"/>
                <a:ea typeface="Muli"/>
                <a:cs typeface="Muli"/>
                <a:sym typeface="Muli"/>
              </a:rPr>
              <a:t>The analysis reveals key insights into job satisfaction across different work arrangements, work locations, and personal factors such as dependents. Full-time workers tend to show higher satisfaction levels, particularly in terms of flexibility and a supportive office culture, as seen in the bar charts. Part-timers report relatively high satisfaction, with a strong positive view of their work conditions. In terms of job-related factors, career development, office culture, and flexible work schedules stand out as major contributors to job satisfaction. On the other hand, factors like lack of management support and toxic environments have a negative impact. Additionally, roles in data science and engineering report the highest levels of job satisfaction, highlighting the importance of work environment and management support in shaping employee experience. The overall takeaway suggests that companies should focus on fostering a supportive and flexible work environment to maintain high job satisfaction levels.</a:t>
            </a:r>
          </a:p>
          <a:p>
            <a:pPr algn="l">
              <a:lnSpc>
                <a:spcPts val="3639"/>
              </a:lnSpc>
            </a:pPr>
            <a:endParaRPr lang="en-US" sz="2599">
              <a:solidFill>
                <a:srgbClr val="FFFFFF"/>
              </a:solidFill>
              <a:latin typeface="Muli"/>
              <a:ea typeface="Muli"/>
              <a:cs typeface="Muli"/>
              <a:sym typeface="Mul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3416" b="-83416"/>
            </a:stretch>
          </a:blipFill>
        </p:spPr>
        <p:txBody>
          <a:bodyPr/>
          <a:lstStyle/>
          <a:p>
            <a:endParaRPr lang="en-US"/>
          </a:p>
        </p:txBody>
      </p:sp>
      <p:sp>
        <p:nvSpPr>
          <p:cNvPr id="3" name="Freeform 3"/>
          <p:cNvSpPr/>
          <p:nvPr/>
        </p:nvSpPr>
        <p:spPr>
          <a:xfrm>
            <a:off x="3530313" y="3661700"/>
            <a:ext cx="6625860" cy="5596600"/>
          </a:xfrm>
          <a:custGeom>
            <a:avLst/>
            <a:gdLst/>
            <a:ahLst/>
            <a:cxnLst/>
            <a:rect l="l" t="t" r="r" b="b"/>
            <a:pathLst>
              <a:path w="6625860" h="5596600">
                <a:moveTo>
                  <a:pt x="0" y="0"/>
                </a:moveTo>
                <a:lnTo>
                  <a:pt x="6625860" y="0"/>
                </a:lnTo>
                <a:lnTo>
                  <a:pt x="6625860" y="5596600"/>
                </a:lnTo>
                <a:lnTo>
                  <a:pt x="0" y="5596600"/>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9613966" y="1978015"/>
            <a:ext cx="6715709" cy="492125"/>
          </a:xfrm>
          <a:prstGeom prst="rect">
            <a:avLst/>
          </a:prstGeom>
        </p:spPr>
        <p:txBody>
          <a:bodyPr lIns="0" tIns="0" rIns="0" bIns="0" rtlCol="0" anchor="t">
            <a:spAutoFit/>
          </a:bodyPr>
          <a:lstStyle/>
          <a:p>
            <a:pPr algn="r">
              <a:lnSpc>
                <a:spcPts val="4059"/>
              </a:lnSpc>
            </a:pPr>
            <a:r>
              <a:rPr lang="en-US" sz="2799" spc="419">
                <a:solidFill>
                  <a:srgbClr val="F4D314"/>
                </a:solidFill>
                <a:latin typeface="Muli"/>
                <a:ea typeface="Muli"/>
                <a:cs typeface="Muli"/>
                <a:sym typeface="Muli"/>
              </a:rPr>
              <a:t>2216791</a:t>
            </a:r>
          </a:p>
        </p:txBody>
      </p:sp>
      <p:sp>
        <p:nvSpPr>
          <p:cNvPr id="5" name="TextBox 5"/>
          <p:cNvSpPr txBox="1"/>
          <p:nvPr/>
        </p:nvSpPr>
        <p:spPr>
          <a:xfrm>
            <a:off x="1958325" y="1663131"/>
            <a:ext cx="8197848" cy="1217143"/>
          </a:xfrm>
          <a:prstGeom prst="rect">
            <a:avLst/>
          </a:prstGeom>
        </p:spPr>
        <p:txBody>
          <a:bodyPr lIns="0" tIns="0" rIns="0" bIns="0" rtlCol="0" anchor="t">
            <a:spAutoFit/>
          </a:bodyPr>
          <a:lstStyle/>
          <a:p>
            <a:pPr algn="l">
              <a:lnSpc>
                <a:spcPts val="9413"/>
              </a:lnSpc>
            </a:pPr>
            <a:r>
              <a:rPr lang="en-US" sz="8185">
                <a:solidFill>
                  <a:srgbClr val="FFFFFF"/>
                </a:solidFill>
                <a:latin typeface="League Gothic"/>
                <a:ea typeface="League Gothic"/>
                <a:cs typeface="League Gothic"/>
                <a:sym typeface="League Gothic"/>
              </a:rPr>
              <a:t>RESULTS &amp; VISUALIZATIONS</a:t>
            </a:r>
          </a:p>
        </p:txBody>
      </p:sp>
      <p:sp>
        <p:nvSpPr>
          <p:cNvPr id="6" name="TextBox 6"/>
          <p:cNvSpPr txBox="1"/>
          <p:nvPr/>
        </p:nvSpPr>
        <p:spPr>
          <a:xfrm>
            <a:off x="11185954" y="5848495"/>
            <a:ext cx="3571733" cy="611505"/>
          </a:xfrm>
          <a:prstGeom prst="rect">
            <a:avLst/>
          </a:prstGeom>
        </p:spPr>
        <p:txBody>
          <a:bodyPr lIns="0" tIns="0" rIns="0" bIns="0" rtlCol="0" anchor="t">
            <a:spAutoFit/>
          </a:bodyPr>
          <a:lstStyle/>
          <a:p>
            <a:pPr algn="l">
              <a:lnSpc>
                <a:spcPts val="2520"/>
              </a:lnSpc>
            </a:pPr>
            <a:r>
              <a:rPr lang="en-US" sz="1800">
                <a:solidFill>
                  <a:srgbClr val="FFFFFF"/>
                </a:solidFill>
                <a:latin typeface="Muli"/>
                <a:ea typeface="Muli"/>
                <a:cs typeface="Muli"/>
                <a:sym typeface="Muli"/>
              </a:rPr>
              <a:t>No clear correlations between variables</a:t>
            </a:r>
          </a:p>
        </p:txBody>
      </p:sp>
      <p:sp>
        <p:nvSpPr>
          <p:cNvPr id="7" name="TextBox 7"/>
          <p:cNvSpPr txBox="1"/>
          <p:nvPr/>
        </p:nvSpPr>
        <p:spPr>
          <a:xfrm>
            <a:off x="1958325" y="2991587"/>
            <a:ext cx="6715709" cy="492125"/>
          </a:xfrm>
          <a:prstGeom prst="rect">
            <a:avLst/>
          </a:prstGeom>
        </p:spPr>
        <p:txBody>
          <a:bodyPr lIns="0" tIns="0" rIns="0" bIns="0" rtlCol="0" anchor="t">
            <a:spAutoFit/>
          </a:bodyPr>
          <a:lstStyle/>
          <a:p>
            <a:pPr algn="just">
              <a:lnSpc>
                <a:spcPts val="4059"/>
              </a:lnSpc>
            </a:pPr>
            <a:r>
              <a:rPr lang="en-US" sz="2799" spc="419">
                <a:solidFill>
                  <a:srgbClr val="F4D314"/>
                </a:solidFill>
                <a:latin typeface="Muli"/>
                <a:ea typeface="Muli"/>
                <a:cs typeface="Muli"/>
                <a:sym typeface="Muli"/>
              </a:rPr>
              <a:t>SALARY FACTORS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3416" b="-83416"/>
            </a:stretch>
          </a:blipFill>
        </p:spPr>
        <p:txBody>
          <a:bodyPr/>
          <a:lstStyle/>
          <a:p>
            <a:endParaRPr lang="en-US"/>
          </a:p>
        </p:txBody>
      </p:sp>
      <p:sp>
        <p:nvSpPr>
          <p:cNvPr id="3" name="Freeform 3"/>
          <p:cNvSpPr/>
          <p:nvPr/>
        </p:nvSpPr>
        <p:spPr>
          <a:xfrm>
            <a:off x="1958325" y="3980505"/>
            <a:ext cx="8431819" cy="4184290"/>
          </a:xfrm>
          <a:custGeom>
            <a:avLst/>
            <a:gdLst/>
            <a:ahLst/>
            <a:cxnLst/>
            <a:rect l="l" t="t" r="r" b="b"/>
            <a:pathLst>
              <a:path w="8431819" h="4184290">
                <a:moveTo>
                  <a:pt x="0" y="0"/>
                </a:moveTo>
                <a:lnTo>
                  <a:pt x="8431819" y="0"/>
                </a:lnTo>
                <a:lnTo>
                  <a:pt x="8431819" y="4184290"/>
                </a:lnTo>
                <a:lnTo>
                  <a:pt x="0" y="4184290"/>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9613966" y="1978015"/>
            <a:ext cx="6715709" cy="492125"/>
          </a:xfrm>
          <a:prstGeom prst="rect">
            <a:avLst/>
          </a:prstGeom>
        </p:spPr>
        <p:txBody>
          <a:bodyPr lIns="0" tIns="0" rIns="0" bIns="0" rtlCol="0" anchor="t">
            <a:spAutoFit/>
          </a:bodyPr>
          <a:lstStyle/>
          <a:p>
            <a:pPr algn="r">
              <a:lnSpc>
                <a:spcPts val="4059"/>
              </a:lnSpc>
            </a:pPr>
            <a:r>
              <a:rPr lang="en-US" sz="2799" spc="419">
                <a:solidFill>
                  <a:srgbClr val="F4D314"/>
                </a:solidFill>
                <a:latin typeface="Muli"/>
                <a:ea typeface="Muli"/>
                <a:cs typeface="Muli"/>
                <a:sym typeface="Muli"/>
              </a:rPr>
              <a:t>2216791</a:t>
            </a:r>
          </a:p>
        </p:txBody>
      </p:sp>
      <p:sp>
        <p:nvSpPr>
          <p:cNvPr id="5" name="TextBox 5"/>
          <p:cNvSpPr txBox="1"/>
          <p:nvPr/>
        </p:nvSpPr>
        <p:spPr>
          <a:xfrm>
            <a:off x="11408914" y="5829445"/>
            <a:ext cx="3571733" cy="438786"/>
          </a:xfrm>
          <a:prstGeom prst="rect">
            <a:avLst/>
          </a:prstGeom>
        </p:spPr>
        <p:txBody>
          <a:bodyPr lIns="0" tIns="0" rIns="0" bIns="0" rtlCol="0" anchor="t">
            <a:spAutoFit/>
          </a:bodyPr>
          <a:lstStyle/>
          <a:p>
            <a:pPr algn="l">
              <a:lnSpc>
                <a:spcPts val="3639"/>
              </a:lnSpc>
            </a:pPr>
            <a:r>
              <a:rPr lang="en-US" sz="2599">
                <a:solidFill>
                  <a:srgbClr val="FFFFFF"/>
                </a:solidFill>
                <a:latin typeface="Muli"/>
                <a:ea typeface="Muli"/>
                <a:cs typeface="Muli"/>
                <a:sym typeface="Muli"/>
              </a:rPr>
              <a:t>Outliers noticable</a:t>
            </a:r>
          </a:p>
        </p:txBody>
      </p:sp>
      <p:sp>
        <p:nvSpPr>
          <p:cNvPr id="6" name="TextBox 6"/>
          <p:cNvSpPr txBox="1"/>
          <p:nvPr/>
        </p:nvSpPr>
        <p:spPr>
          <a:xfrm>
            <a:off x="1958325" y="1663131"/>
            <a:ext cx="8197848" cy="1217143"/>
          </a:xfrm>
          <a:prstGeom prst="rect">
            <a:avLst/>
          </a:prstGeom>
        </p:spPr>
        <p:txBody>
          <a:bodyPr lIns="0" tIns="0" rIns="0" bIns="0" rtlCol="0" anchor="t">
            <a:spAutoFit/>
          </a:bodyPr>
          <a:lstStyle/>
          <a:p>
            <a:pPr algn="l">
              <a:lnSpc>
                <a:spcPts val="9413"/>
              </a:lnSpc>
            </a:pPr>
            <a:r>
              <a:rPr lang="en-US" sz="8185">
                <a:solidFill>
                  <a:srgbClr val="FFFFFF"/>
                </a:solidFill>
                <a:latin typeface="League Gothic"/>
                <a:ea typeface="League Gothic"/>
                <a:cs typeface="League Gothic"/>
                <a:sym typeface="League Gothic"/>
              </a:rPr>
              <a:t>RESULTS &amp; VISUALIZATIONS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3416" b="-83416"/>
            </a:stretch>
          </a:blipFill>
        </p:spPr>
        <p:txBody>
          <a:bodyPr/>
          <a:lstStyle/>
          <a:p>
            <a:endParaRPr lang="en-US"/>
          </a:p>
        </p:txBody>
      </p:sp>
      <p:sp>
        <p:nvSpPr>
          <p:cNvPr id="3" name="Freeform 3"/>
          <p:cNvSpPr/>
          <p:nvPr/>
        </p:nvSpPr>
        <p:spPr>
          <a:xfrm>
            <a:off x="1757662" y="3806706"/>
            <a:ext cx="9111782" cy="4521722"/>
          </a:xfrm>
          <a:custGeom>
            <a:avLst/>
            <a:gdLst/>
            <a:ahLst/>
            <a:cxnLst/>
            <a:rect l="l" t="t" r="r" b="b"/>
            <a:pathLst>
              <a:path w="9111782" h="4521722">
                <a:moveTo>
                  <a:pt x="0" y="0"/>
                </a:moveTo>
                <a:lnTo>
                  <a:pt x="9111782" y="0"/>
                </a:lnTo>
                <a:lnTo>
                  <a:pt x="9111782" y="4521722"/>
                </a:lnTo>
                <a:lnTo>
                  <a:pt x="0" y="4521722"/>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9613966" y="1978015"/>
            <a:ext cx="6715709" cy="492125"/>
          </a:xfrm>
          <a:prstGeom prst="rect">
            <a:avLst/>
          </a:prstGeom>
        </p:spPr>
        <p:txBody>
          <a:bodyPr lIns="0" tIns="0" rIns="0" bIns="0" rtlCol="0" anchor="t">
            <a:spAutoFit/>
          </a:bodyPr>
          <a:lstStyle/>
          <a:p>
            <a:pPr algn="r">
              <a:lnSpc>
                <a:spcPts val="4059"/>
              </a:lnSpc>
            </a:pPr>
            <a:r>
              <a:rPr lang="en-US" sz="2799" spc="419">
                <a:solidFill>
                  <a:srgbClr val="F4D314"/>
                </a:solidFill>
                <a:latin typeface="Muli"/>
                <a:ea typeface="Muli"/>
                <a:cs typeface="Muli"/>
                <a:sym typeface="Muli"/>
              </a:rPr>
              <a:t>2216791</a:t>
            </a:r>
          </a:p>
        </p:txBody>
      </p:sp>
      <p:sp>
        <p:nvSpPr>
          <p:cNvPr id="5" name="TextBox 5"/>
          <p:cNvSpPr txBox="1"/>
          <p:nvPr/>
        </p:nvSpPr>
        <p:spPr>
          <a:xfrm>
            <a:off x="11408914" y="3959744"/>
            <a:ext cx="5850386" cy="4553586"/>
          </a:xfrm>
          <a:prstGeom prst="rect">
            <a:avLst/>
          </a:prstGeom>
        </p:spPr>
        <p:txBody>
          <a:bodyPr lIns="0" tIns="0" rIns="0" bIns="0" rtlCol="0" anchor="t">
            <a:spAutoFit/>
          </a:bodyPr>
          <a:lstStyle/>
          <a:p>
            <a:pPr algn="l">
              <a:lnSpc>
                <a:spcPts val="3639"/>
              </a:lnSpc>
            </a:pPr>
            <a:r>
              <a:rPr lang="en-US" sz="2599">
                <a:solidFill>
                  <a:srgbClr val="FFFFFF"/>
                </a:solidFill>
                <a:latin typeface="Muli"/>
                <a:ea typeface="Muli"/>
                <a:cs typeface="Muli"/>
                <a:sym typeface="Muli"/>
              </a:rPr>
              <a:t>The boxplots show that “Neither satisfied nor dissatisfied" has the highest range of compensation, followed by "Slightly Dissatisfied" and "Slightly Satisfied".</a:t>
            </a:r>
          </a:p>
          <a:p>
            <a:pPr algn="l">
              <a:lnSpc>
                <a:spcPts val="3639"/>
              </a:lnSpc>
            </a:pPr>
            <a:endParaRPr lang="en-US" sz="2599">
              <a:solidFill>
                <a:srgbClr val="FFFFFF"/>
              </a:solidFill>
              <a:latin typeface="Muli"/>
              <a:ea typeface="Muli"/>
              <a:cs typeface="Muli"/>
              <a:sym typeface="Muli"/>
            </a:endParaRPr>
          </a:p>
          <a:p>
            <a:pPr algn="l">
              <a:lnSpc>
                <a:spcPts val="3639"/>
              </a:lnSpc>
            </a:pPr>
            <a:r>
              <a:rPr lang="en-US" sz="2599">
                <a:solidFill>
                  <a:srgbClr val="FFFFFF"/>
                </a:solidFill>
                <a:latin typeface="Muli"/>
                <a:ea typeface="Muli"/>
                <a:cs typeface="Muli"/>
                <a:sym typeface="Muli"/>
              </a:rPr>
              <a:t>As expected, job satisfaction tends to correlate with lower compensation, with </a:t>
            </a:r>
            <a:r>
              <a:rPr lang="en-US" sz="2599" b="1">
                <a:solidFill>
                  <a:srgbClr val="FFFFFF"/>
                </a:solidFill>
                <a:latin typeface="Muli Bold"/>
                <a:ea typeface="Muli Bold"/>
                <a:cs typeface="Muli Bold"/>
                <a:sym typeface="Muli Bold"/>
              </a:rPr>
              <a:t>"Very Satisfied"</a:t>
            </a:r>
            <a:r>
              <a:rPr lang="en-US" sz="2599">
                <a:solidFill>
                  <a:srgbClr val="FFFFFF"/>
                </a:solidFill>
                <a:latin typeface="Muli"/>
                <a:ea typeface="Muli"/>
                <a:cs typeface="Muli"/>
                <a:sym typeface="Muli"/>
              </a:rPr>
              <a:t> showing the smallest variation in compensation.</a:t>
            </a:r>
          </a:p>
        </p:txBody>
      </p:sp>
      <p:sp>
        <p:nvSpPr>
          <p:cNvPr id="6" name="TextBox 6"/>
          <p:cNvSpPr txBox="1"/>
          <p:nvPr/>
        </p:nvSpPr>
        <p:spPr>
          <a:xfrm>
            <a:off x="1958325" y="1663131"/>
            <a:ext cx="8197848" cy="1217143"/>
          </a:xfrm>
          <a:prstGeom prst="rect">
            <a:avLst/>
          </a:prstGeom>
        </p:spPr>
        <p:txBody>
          <a:bodyPr lIns="0" tIns="0" rIns="0" bIns="0" rtlCol="0" anchor="t">
            <a:spAutoFit/>
          </a:bodyPr>
          <a:lstStyle/>
          <a:p>
            <a:pPr algn="l">
              <a:lnSpc>
                <a:spcPts val="9413"/>
              </a:lnSpc>
            </a:pPr>
            <a:r>
              <a:rPr lang="en-US" sz="8185">
                <a:solidFill>
                  <a:srgbClr val="FFFFFF"/>
                </a:solidFill>
                <a:latin typeface="League Gothic"/>
                <a:ea typeface="League Gothic"/>
                <a:cs typeface="League Gothic"/>
                <a:sym typeface="League Gothic"/>
              </a:rPr>
              <a:t>RESULTS &amp; VISUALIZATIONS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3416" b="-83416"/>
            </a:stretch>
          </a:blipFill>
        </p:spPr>
        <p:txBody>
          <a:bodyPr/>
          <a:lstStyle/>
          <a:p>
            <a:endParaRPr lang="en-US"/>
          </a:p>
        </p:txBody>
      </p:sp>
      <p:sp>
        <p:nvSpPr>
          <p:cNvPr id="3" name="Freeform 3"/>
          <p:cNvSpPr/>
          <p:nvPr/>
        </p:nvSpPr>
        <p:spPr>
          <a:xfrm>
            <a:off x="1512630" y="3097581"/>
            <a:ext cx="9554968" cy="5697150"/>
          </a:xfrm>
          <a:custGeom>
            <a:avLst/>
            <a:gdLst/>
            <a:ahLst/>
            <a:cxnLst/>
            <a:rect l="l" t="t" r="r" b="b"/>
            <a:pathLst>
              <a:path w="9554968" h="5697150">
                <a:moveTo>
                  <a:pt x="0" y="0"/>
                </a:moveTo>
                <a:lnTo>
                  <a:pt x="9554968" y="0"/>
                </a:lnTo>
                <a:lnTo>
                  <a:pt x="9554968" y="5697149"/>
                </a:lnTo>
                <a:lnTo>
                  <a:pt x="0" y="5697149"/>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9613966" y="1978015"/>
            <a:ext cx="6715709" cy="492125"/>
          </a:xfrm>
          <a:prstGeom prst="rect">
            <a:avLst/>
          </a:prstGeom>
        </p:spPr>
        <p:txBody>
          <a:bodyPr lIns="0" tIns="0" rIns="0" bIns="0" rtlCol="0" anchor="t">
            <a:spAutoFit/>
          </a:bodyPr>
          <a:lstStyle/>
          <a:p>
            <a:pPr algn="r">
              <a:lnSpc>
                <a:spcPts val="4059"/>
              </a:lnSpc>
            </a:pPr>
            <a:r>
              <a:rPr lang="en-US" sz="2799" spc="419">
                <a:solidFill>
                  <a:srgbClr val="F4D314"/>
                </a:solidFill>
                <a:latin typeface="Muli"/>
                <a:ea typeface="Muli"/>
                <a:cs typeface="Muli"/>
                <a:sym typeface="Muli"/>
              </a:rPr>
              <a:t>2216791</a:t>
            </a:r>
          </a:p>
        </p:txBody>
      </p:sp>
      <p:sp>
        <p:nvSpPr>
          <p:cNvPr id="5" name="TextBox 5"/>
          <p:cNvSpPr txBox="1"/>
          <p:nvPr/>
        </p:nvSpPr>
        <p:spPr>
          <a:xfrm>
            <a:off x="11408914" y="3049956"/>
            <a:ext cx="5850386" cy="5925186"/>
          </a:xfrm>
          <a:prstGeom prst="rect">
            <a:avLst/>
          </a:prstGeom>
        </p:spPr>
        <p:txBody>
          <a:bodyPr lIns="0" tIns="0" rIns="0" bIns="0" rtlCol="0" anchor="t">
            <a:spAutoFit/>
          </a:bodyPr>
          <a:lstStyle/>
          <a:p>
            <a:pPr algn="l">
              <a:lnSpc>
                <a:spcPts val="3639"/>
              </a:lnSpc>
            </a:pPr>
            <a:r>
              <a:rPr lang="en-US" sz="2599">
                <a:solidFill>
                  <a:srgbClr val="FFFFFF"/>
                </a:solidFill>
                <a:latin typeface="Muli"/>
                <a:ea typeface="Muli"/>
                <a:cs typeface="Muli"/>
                <a:sym typeface="Muli"/>
              </a:rPr>
              <a:t>The average compensation is the highest for "Neither satisfied nor dissatisfied", followed by "Slightly Dissatisfied". Interestingly, "Very Satisfied" employees have slightly lower average compensation than the "Slightly Satisfied" group.</a:t>
            </a:r>
          </a:p>
          <a:p>
            <a:pPr algn="l">
              <a:lnSpc>
                <a:spcPts val="3639"/>
              </a:lnSpc>
            </a:pPr>
            <a:endParaRPr lang="en-US" sz="2599">
              <a:solidFill>
                <a:srgbClr val="FFFFFF"/>
              </a:solidFill>
              <a:latin typeface="Muli"/>
              <a:ea typeface="Muli"/>
              <a:cs typeface="Muli"/>
              <a:sym typeface="Muli"/>
            </a:endParaRPr>
          </a:p>
          <a:p>
            <a:pPr algn="l">
              <a:lnSpc>
                <a:spcPts val="3639"/>
              </a:lnSpc>
            </a:pPr>
            <a:r>
              <a:rPr lang="en-US" sz="2599">
                <a:solidFill>
                  <a:srgbClr val="FFFFFF"/>
                </a:solidFill>
                <a:latin typeface="Muli"/>
                <a:ea typeface="Muli"/>
                <a:cs typeface="Muli"/>
                <a:sym typeface="Muli"/>
              </a:rPr>
              <a:t>This could indicate that employees with high compensation may not always feel "Very Satisfied" or that salary doesn’t necessarily equate to job satisfaction in some cases.</a:t>
            </a:r>
          </a:p>
        </p:txBody>
      </p:sp>
      <p:sp>
        <p:nvSpPr>
          <p:cNvPr id="6" name="TextBox 6"/>
          <p:cNvSpPr txBox="1"/>
          <p:nvPr/>
        </p:nvSpPr>
        <p:spPr>
          <a:xfrm>
            <a:off x="1958325" y="1663131"/>
            <a:ext cx="8197848" cy="1217143"/>
          </a:xfrm>
          <a:prstGeom prst="rect">
            <a:avLst/>
          </a:prstGeom>
        </p:spPr>
        <p:txBody>
          <a:bodyPr lIns="0" tIns="0" rIns="0" bIns="0" rtlCol="0" anchor="t">
            <a:spAutoFit/>
          </a:bodyPr>
          <a:lstStyle/>
          <a:p>
            <a:pPr algn="l">
              <a:lnSpc>
                <a:spcPts val="9413"/>
              </a:lnSpc>
            </a:pPr>
            <a:r>
              <a:rPr lang="en-US" sz="8185">
                <a:solidFill>
                  <a:srgbClr val="FFFFFF"/>
                </a:solidFill>
                <a:latin typeface="League Gothic"/>
                <a:ea typeface="League Gothic"/>
                <a:cs typeface="League Gothic"/>
                <a:sym typeface="League Gothic"/>
              </a:rPr>
              <a:t>RESULTS &amp; VISUALIZATIONS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3416" b="-83416"/>
            </a:stretch>
          </a:blipFill>
        </p:spPr>
        <p:txBody>
          <a:bodyPr/>
          <a:lstStyle/>
          <a:p>
            <a:endParaRPr lang="en-US"/>
          </a:p>
        </p:txBody>
      </p:sp>
      <p:sp>
        <p:nvSpPr>
          <p:cNvPr id="3" name="Freeform 3"/>
          <p:cNvSpPr/>
          <p:nvPr/>
        </p:nvSpPr>
        <p:spPr>
          <a:xfrm>
            <a:off x="1028700" y="3350715"/>
            <a:ext cx="10460214" cy="5190881"/>
          </a:xfrm>
          <a:custGeom>
            <a:avLst/>
            <a:gdLst/>
            <a:ahLst/>
            <a:cxnLst/>
            <a:rect l="l" t="t" r="r" b="b"/>
            <a:pathLst>
              <a:path w="10460214" h="5190881">
                <a:moveTo>
                  <a:pt x="0" y="0"/>
                </a:moveTo>
                <a:lnTo>
                  <a:pt x="10460214" y="0"/>
                </a:lnTo>
                <a:lnTo>
                  <a:pt x="10460214" y="5190881"/>
                </a:lnTo>
                <a:lnTo>
                  <a:pt x="0" y="5190881"/>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9613966" y="1978015"/>
            <a:ext cx="6715709" cy="492125"/>
          </a:xfrm>
          <a:prstGeom prst="rect">
            <a:avLst/>
          </a:prstGeom>
        </p:spPr>
        <p:txBody>
          <a:bodyPr lIns="0" tIns="0" rIns="0" bIns="0" rtlCol="0" anchor="t">
            <a:spAutoFit/>
          </a:bodyPr>
          <a:lstStyle/>
          <a:p>
            <a:pPr algn="r">
              <a:lnSpc>
                <a:spcPts val="4059"/>
              </a:lnSpc>
            </a:pPr>
            <a:r>
              <a:rPr lang="en-US" sz="2799" spc="419">
                <a:solidFill>
                  <a:srgbClr val="F4D314"/>
                </a:solidFill>
                <a:latin typeface="Muli"/>
                <a:ea typeface="Muli"/>
                <a:cs typeface="Muli"/>
                <a:sym typeface="Muli"/>
              </a:rPr>
              <a:t>2216791</a:t>
            </a:r>
          </a:p>
        </p:txBody>
      </p:sp>
      <p:sp>
        <p:nvSpPr>
          <p:cNvPr id="5" name="TextBox 5"/>
          <p:cNvSpPr txBox="1"/>
          <p:nvPr/>
        </p:nvSpPr>
        <p:spPr>
          <a:xfrm>
            <a:off x="11408914" y="3645550"/>
            <a:ext cx="5850386" cy="4553586"/>
          </a:xfrm>
          <a:prstGeom prst="rect">
            <a:avLst/>
          </a:prstGeom>
        </p:spPr>
        <p:txBody>
          <a:bodyPr lIns="0" tIns="0" rIns="0" bIns="0" rtlCol="0" anchor="t">
            <a:spAutoFit/>
          </a:bodyPr>
          <a:lstStyle/>
          <a:p>
            <a:pPr marL="561336" lvl="1" indent="-280668" algn="l">
              <a:lnSpc>
                <a:spcPts val="3639"/>
              </a:lnSpc>
              <a:buFont typeface="Arial"/>
              <a:buChar char="•"/>
            </a:pPr>
            <a:r>
              <a:rPr lang="en-US" sz="2599">
                <a:solidFill>
                  <a:srgbClr val="FFFFFF"/>
                </a:solidFill>
                <a:latin typeface="Muli"/>
                <a:ea typeface="Muli"/>
                <a:cs typeface="Muli"/>
                <a:sym typeface="Muli"/>
              </a:rPr>
              <a:t>The United States and United Kingdom have the largest counts of job satisfaction responses, with a high proportion of "Very Satisfied" employees.</a:t>
            </a:r>
          </a:p>
          <a:p>
            <a:pPr marL="561336" lvl="1" indent="-280668" algn="l">
              <a:lnSpc>
                <a:spcPts val="3639"/>
              </a:lnSpc>
              <a:buFont typeface="Arial"/>
              <a:buChar char="•"/>
            </a:pPr>
            <a:r>
              <a:rPr lang="en-US" sz="2599">
                <a:solidFill>
                  <a:srgbClr val="FFFFFF"/>
                </a:solidFill>
                <a:latin typeface="Muli"/>
                <a:ea typeface="Muli"/>
                <a:cs typeface="Muli"/>
                <a:sym typeface="Muli"/>
              </a:rPr>
              <a:t>Countries like India and South Korea show a greater diversity in satisfaction levels (ranging from "Very Satisfied" to "Very Dissatisfied").</a:t>
            </a:r>
          </a:p>
        </p:txBody>
      </p:sp>
      <p:sp>
        <p:nvSpPr>
          <p:cNvPr id="6" name="TextBox 6"/>
          <p:cNvSpPr txBox="1"/>
          <p:nvPr/>
        </p:nvSpPr>
        <p:spPr>
          <a:xfrm>
            <a:off x="1958325" y="1663131"/>
            <a:ext cx="8197848" cy="1217143"/>
          </a:xfrm>
          <a:prstGeom prst="rect">
            <a:avLst/>
          </a:prstGeom>
        </p:spPr>
        <p:txBody>
          <a:bodyPr lIns="0" tIns="0" rIns="0" bIns="0" rtlCol="0" anchor="t">
            <a:spAutoFit/>
          </a:bodyPr>
          <a:lstStyle/>
          <a:p>
            <a:pPr algn="l">
              <a:lnSpc>
                <a:spcPts val="9413"/>
              </a:lnSpc>
            </a:pPr>
            <a:r>
              <a:rPr lang="en-US" sz="8185">
                <a:solidFill>
                  <a:srgbClr val="FFFFFF"/>
                </a:solidFill>
                <a:latin typeface="League Gothic"/>
                <a:ea typeface="League Gothic"/>
                <a:cs typeface="League Gothic"/>
                <a:sym typeface="League Gothic"/>
              </a:rPr>
              <a:t>RESULTS &amp; VISUALIZATIONS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3416" b="-83416"/>
            </a:stretch>
          </a:blipFill>
        </p:spPr>
        <p:txBody>
          <a:bodyPr/>
          <a:lstStyle/>
          <a:p>
            <a:endParaRPr lang="en-US"/>
          </a:p>
        </p:txBody>
      </p:sp>
      <p:sp>
        <p:nvSpPr>
          <p:cNvPr id="3" name="TextBox 3"/>
          <p:cNvSpPr txBox="1"/>
          <p:nvPr/>
        </p:nvSpPr>
        <p:spPr>
          <a:xfrm>
            <a:off x="9613966" y="1978015"/>
            <a:ext cx="6715709" cy="492125"/>
          </a:xfrm>
          <a:prstGeom prst="rect">
            <a:avLst/>
          </a:prstGeom>
        </p:spPr>
        <p:txBody>
          <a:bodyPr lIns="0" tIns="0" rIns="0" bIns="0" rtlCol="0" anchor="t">
            <a:spAutoFit/>
          </a:bodyPr>
          <a:lstStyle/>
          <a:p>
            <a:pPr algn="r">
              <a:lnSpc>
                <a:spcPts val="4059"/>
              </a:lnSpc>
            </a:pPr>
            <a:r>
              <a:rPr lang="en-US" sz="2799" spc="419">
                <a:solidFill>
                  <a:srgbClr val="F4D314"/>
                </a:solidFill>
                <a:latin typeface="Muli"/>
                <a:ea typeface="Muli"/>
                <a:cs typeface="Muli"/>
                <a:sym typeface="Muli"/>
              </a:rPr>
              <a:t>2216791</a:t>
            </a:r>
          </a:p>
        </p:txBody>
      </p:sp>
      <p:sp>
        <p:nvSpPr>
          <p:cNvPr id="4" name="TextBox 4"/>
          <p:cNvSpPr txBox="1"/>
          <p:nvPr/>
        </p:nvSpPr>
        <p:spPr>
          <a:xfrm>
            <a:off x="1958325" y="1663131"/>
            <a:ext cx="5985375" cy="1217143"/>
          </a:xfrm>
          <a:prstGeom prst="rect">
            <a:avLst/>
          </a:prstGeom>
        </p:spPr>
        <p:txBody>
          <a:bodyPr lIns="0" tIns="0" rIns="0" bIns="0" rtlCol="0" anchor="t">
            <a:spAutoFit/>
          </a:bodyPr>
          <a:lstStyle/>
          <a:p>
            <a:pPr algn="l">
              <a:lnSpc>
                <a:spcPts val="9413"/>
              </a:lnSpc>
            </a:pPr>
            <a:r>
              <a:rPr lang="en-US" sz="8185">
                <a:solidFill>
                  <a:srgbClr val="FFFFFF"/>
                </a:solidFill>
                <a:latin typeface="League Gothic"/>
                <a:ea typeface="League Gothic"/>
                <a:cs typeface="League Gothic"/>
                <a:sym typeface="League Gothic"/>
              </a:rPr>
              <a:t>DISCUSSION</a:t>
            </a:r>
          </a:p>
        </p:txBody>
      </p:sp>
      <p:sp>
        <p:nvSpPr>
          <p:cNvPr id="5" name="TextBox 5"/>
          <p:cNvSpPr txBox="1"/>
          <p:nvPr/>
        </p:nvSpPr>
        <p:spPr>
          <a:xfrm>
            <a:off x="1958325" y="3512766"/>
            <a:ext cx="8020807" cy="492125"/>
          </a:xfrm>
          <a:prstGeom prst="rect">
            <a:avLst/>
          </a:prstGeom>
        </p:spPr>
        <p:txBody>
          <a:bodyPr lIns="0" tIns="0" rIns="0" bIns="0" rtlCol="0" anchor="t">
            <a:spAutoFit/>
          </a:bodyPr>
          <a:lstStyle/>
          <a:p>
            <a:pPr algn="l">
              <a:lnSpc>
                <a:spcPts val="4059"/>
              </a:lnSpc>
            </a:pPr>
            <a:r>
              <a:rPr lang="en-US" sz="2799" spc="419">
                <a:solidFill>
                  <a:srgbClr val="F4D314"/>
                </a:solidFill>
                <a:latin typeface="Muli"/>
                <a:ea typeface="Muli"/>
                <a:cs typeface="Muli"/>
                <a:sym typeface="Muli"/>
              </a:rPr>
              <a:t>CONCLUSION ON SALARY</a:t>
            </a:r>
          </a:p>
        </p:txBody>
      </p:sp>
      <p:sp>
        <p:nvSpPr>
          <p:cNvPr id="6" name="TextBox 6"/>
          <p:cNvSpPr txBox="1"/>
          <p:nvPr/>
        </p:nvSpPr>
        <p:spPr>
          <a:xfrm>
            <a:off x="1821642" y="4247514"/>
            <a:ext cx="15437658" cy="5010786"/>
          </a:xfrm>
          <a:prstGeom prst="rect">
            <a:avLst/>
          </a:prstGeom>
        </p:spPr>
        <p:txBody>
          <a:bodyPr lIns="0" tIns="0" rIns="0" bIns="0" rtlCol="0" anchor="t">
            <a:spAutoFit/>
          </a:bodyPr>
          <a:lstStyle/>
          <a:p>
            <a:pPr marL="561336" lvl="1" indent="-280668" algn="l">
              <a:lnSpc>
                <a:spcPts val="3639"/>
              </a:lnSpc>
              <a:buAutoNum type="arabicPeriod"/>
            </a:pPr>
            <a:r>
              <a:rPr lang="en-US" sz="2599">
                <a:solidFill>
                  <a:srgbClr val="FFFFFF"/>
                </a:solidFill>
                <a:latin typeface="Muli"/>
                <a:ea typeface="Muli"/>
                <a:cs typeface="Muli"/>
                <a:sym typeface="Muli"/>
              </a:rPr>
              <a:t>Job Satisfaction &amp; Compensation: There seems to be no clear correlation between job satisfaction and compensation across the groups. "Neither satisfied nor dissatisfied" employees appear to have the highest average compensation.</a:t>
            </a:r>
          </a:p>
          <a:p>
            <a:pPr marL="561336" lvl="1" indent="-280668" algn="l">
              <a:lnSpc>
                <a:spcPts val="3639"/>
              </a:lnSpc>
              <a:buAutoNum type="arabicPeriod"/>
            </a:pPr>
            <a:r>
              <a:rPr lang="en-US" sz="2599">
                <a:solidFill>
                  <a:srgbClr val="FFFFFF"/>
                </a:solidFill>
                <a:latin typeface="Muli"/>
                <a:ea typeface="Muli"/>
                <a:cs typeface="Muli"/>
                <a:sym typeface="Muli"/>
              </a:rPr>
              <a:t>Country-Specific Insights: Countries like the United States and United Kingdom have high job satisfaction levels, whereas other countries show more variation.</a:t>
            </a:r>
          </a:p>
          <a:p>
            <a:pPr marL="561336" lvl="1" indent="-280668" algn="l">
              <a:lnSpc>
                <a:spcPts val="3639"/>
              </a:lnSpc>
              <a:buAutoNum type="arabicPeriod"/>
            </a:pPr>
            <a:r>
              <a:rPr lang="en-US" sz="2599">
                <a:solidFill>
                  <a:srgbClr val="FFFFFF"/>
                </a:solidFill>
                <a:latin typeface="Muli"/>
                <a:ea typeface="Muli"/>
                <a:cs typeface="Muli"/>
                <a:sym typeface="Muli"/>
              </a:rPr>
              <a:t>Removing Outliers: The removal of outliers makes the overall distribution clearer, especially for countries with extreme compensation ranges.</a:t>
            </a:r>
          </a:p>
          <a:p>
            <a:pPr algn="l">
              <a:lnSpc>
                <a:spcPts val="3639"/>
              </a:lnSpc>
            </a:pPr>
            <a:endParaRPr lang="en-US" sz="2599">
              <a:solidFill>
                <a:srgbClr val="FFFFFF"/>
              </a:solidFill>
              <a:latin typeface="Muli"/>
              <a:ea typeface="Muli"/>
              <a:cs typeface="Muli"/>
              <a:sym typeface="Muli"/>
            </a:endParaRPr>
          </a:p>
          <a:p>
            <a:pPr algn="l">
              <a:lnSpc>
                <a:spcPts val="3639"/>
              </a:lnSpc>
            </a:pPr>
            <a:r>
              <a:rPr lang="en-US" sz="2599">
                <a:solidFill>
                  <a:srgbClr val="FFFFFF"/>
                </a:solidFill>
                <a:latin typeface="Muli"/>
                <a:ea typeface="Muli"/>
                <a:cs typeface="Muli"/>
                <a:sym typeface="Muli"/>
              </a:rPr>
              <a:t>These visualizations provide a deeper understanding of how job satisfaction and compensation correlate and differ across countries. The large number of outliers highlights the impact of high-compensation roles, while the adjusted boxplot emphasizes the central tendencies.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3416" b="-83416"/>
            </a:stretch>
          </a:blipFill>
        </p:spPr>
        <p:txBody>
          <a:bodyPr/>
          <a:lstStyle/>
          <a:p>
            <a:endParaRPr lang="en-US"/>
          </a:p>
        </p:txBody>
      </p:sp>
      <p:sp>
        <p:nvSpPr>
          <p:cNvPr id="3" name="Freeform 3"/>
          <p:cNvSpPr/>
          <p:nvPr/>
        </p:nvSpPr>
        <p:spPr>
          <a:xfrm>
            <a:off x="1958325" y="4074262"/>
            <a:ext cx="11301259" cy="3178479"/>
          </a:xfrm>
          <a:custGeom>
            <a:avLst/>
            <a:gdLst/>
            <a:ahLst/>
            <a:cxnLst/>
            <a:rect l="l" t="t" r="r" b="b"/>
            <a:pathLst>
              <a:path w="11301259" h="3178479">
                <a:moveTo>
                  <a:pt x="0" y="0"/>
                </a:moveTo>
                <a:lnTo>
                  <a:pt x="11301259" y="0"/>
                </a:lnTo>
                <a:lnTo>
                  <a:pt x="11301259" y="3178479"/>
                </a:lnTo>
                <a:lnTo>
                  <a:pt x="0" y="3178479"/>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9613966" y="1978015"/>
            <a:ext cx="6715709" cy="492125"/>
          </a:xfrm>
          <a:prstGeom prst="rect">
            <a:avLst/>
          </a:prstGeom>
        </p:spPr>
        <p:txBody>
          <a:bodyPr lIns="0" tIns="0" rIns="0" bIns="0" rtlCol="0" anchor="t">
            <a:spAutoFit/>
          </a:bodyPr>
          <a:lstStyle/>
          <a:p>
            <a:pPr algn="r">
              <a:lnSpc>
                <a:spcPts val="4059"/>
              </a:lnSpc>
            </a:pPr>
            <a:r>
              <a:rPr lang="en-US" sz="2799" spc="419">
                <a:solidFill>
                  <a:srgbClr val="F4D314"/>
                </a:solidFill>
                <a:latin typeface="Muli"/>
                <a:ea typeface="Muli"/>
                <a:cs typeface="Muli"/>
                <a:sym typeface="Muli"/>
              </a:rPr>
              <a:t>2216791</a:t>
            </a:r>
          </a:p>
        </p:txBody>
      </p:sp>
      <p:sp>
        <p:nvSpPr>
          <p:cNvPr id="5" name="TextBox 5"/>
          <p:cNvSpPr txBox="1"/>
          <p:nvPr/>
        </p:nvSpPr>
        <p:spPr>
          <a:xfrm>
            <a:off x="1958325" y="1663131"/>
            <a:ext cx="7880534" cy="1217143"/>
          </a:xfrm>
          <a:prstGeom prst="rect">
            <a:avLst/>
          </a:prstGeom>
        </p:spPr>
        <p:txBody>
          <a:bodyPr lIns="0" tIns="0" rIns="0" bIns="0" rtlCol="0" anchor="t">
            <a:spAutoFit/>
          </a:bodyPr>
          <a:lstStyle/>
          <a:p>
            <a:pPr algn="l">
              <a:lnSpc>
                <a:spcPts val="9413"/>
              </a:lnSpc>
            </a:pPr>
            <a:r>
              <a:rPr lang="en-US" sz="8185">
                <a:solidFill>
                  <a:srgbClr val="FFFFFF"/>
                </a:solidFill>
                <a:latin typeface="League Gothic"/>
                <a:ea typeface="League Gothic"/>
                <a:cs typeface="League Gothic"/>
                <a:sym typeface="League Gothic"/>
              </a:rPr>
              <a:t>RESULTS &amp; VISUALIZATIONS</a:t>
            </a:r>
          </a:p>
        </p:txBody>
      </p:sp>
      <p:sp>
        <p:nvSpPr>
          <p:cNvPr id="6" name="TextBox 6"/>
          <p:cNvSpPr txBox="1"/>
          <p:nvPr/>
        </p:nvSpPr>
        <p:spPr>
          <a:xfrm>
            <a:off x="1958325" y="7805191"/>
            <a:ext cx="13270485" cy="1842135"/>
          </a:xfrm>
          <a:prstGeom prst="rect">
            <a:avLst/>
          </a:prstGeom>
        </p:spPr>
        <p:txBody>
          <a:bodyPr lIns="0" tIns="0" rIns="0" bIns="0" rtlCol="0" anchor="t">
            <a:spAutoFit/>
          </a:bodyPr>
          <a:lstStyle/>
          <a:p>
            <a:pPr algn="l">
              <a:lnSpc>
                <a:spcPts val="2939"/>
              </a:lnSpc>
            </a:pPr>
            <a:r>
              <a:rPr lang="en-US" sz="2099">
                <a:solidFill>
                  <a:srgbClr val="FFFFFF"/>
                </a:solidFill>
                <a:latin typeface="Muli"/>
                <a:ea typeface="Muli"/>
                <a:cs typeface="Muli"/>
                <a:sym typeface="Muli"/>
              </a:rPr>
              <a:t>With dependents: higher Slightly Dissatisfied, lower Very Satisfied.</a:t>
            </a:r>
          </a:p>
          <a:p>
            <a:pPr algn="l">
              <a:lnSpc>
                <a:spcPts val="2939"/>
              </a:lnSpc>
            </a:pPr>
            <a:r>
              <a:rPr lang="en-US" sz="2099">
                <a:solidFill>
                  <a:srgbClr val="FFFFFF"/>
                </a:solidFill>
                <a:latin typeface="Muli"/>
                <a:ea typeface="Muli"/>
                <a:cs typeface="Muli"/>
                <a:sym typeface="Muli"/>
              </a:rPr>
              <a:t>No dependents: highest Very Satisfied (38.8%).</a:t>
            </a:r>
          </a:p>
          <a:p>
            <a:pPr algn="l">
              <a:lnSpc>
                <a:spcPts val="2939"/>
              </a:lnSpc>
            </a:pPr>
            <a:endParaRPr lang="en-US" sz="2099">
              <a:solidFill>
                <a:srgbClr val="FFFFFF"/>
              </a:solidFill>
              <a:latin typeface="Muli"/>
              <a:ea typeface="Muli"/>
              <a:cs typeface="Muli"/>
              <a:sym typeface="Muli"/>
            </a:endParaRPr>
          </a:p>
          <a:p>
            <a:pPr algn="l">
              <a:lnSpc>
                <a:spcPts val="2939"/>
              </a:lnSpc>
            </a:pPr>
            <a:r>
              <a:rPr lang="en-US" sz="2099">
                <a:solidFill>
                  <a:srgbClr val="FFFFFF"/>
                </a:solidFill>
                <a:latin typeface="Muli"/>
                <a:ea typeface="Muli"/>
                <a:cs typeface="Muli"/>
                <a:sym typeface="Muli"/>
              </a:rPr>
              <a:t>Family responsibilities may impact emotional and time resources, slightly pulling down satisfaction levels.</a:t>
            </a:r>
          </a:p>
          <a:p>
            <a:pPr algn="l">
              <a:lnSpc>
                <a:spcPts val="2939"/>
              </a:lnSpc>
            </a:pPr>
            <a:endParaRPr lang="en-US" sz="2099">
              <a:solidFill>
                <a:srgbClr val="FFFFFF"/>
              </a:solidFill>
              <a:latin typeface="Muli"/>
              <a:ea typeface="Muli"/>
              <a:cs typeface="Muli"/>
              <a:sym typeface="Muli"/>
            </a:endParaRPr>
          </a:p>
        </p:txBody>
      </p:sp>
      <p:sp>
        <p:nvSpPr>
          <p:cNvPr id="7" name="TextBox 7"/>
          <p:cNvSpPr txBox="1"/>
          <p:nvPr/>
        </p:nvSpPr>
        <p:spPr>
          <a:xfrm>
            <a:off x="1958325" y="2991587"/>
            <a:ext cx="6715709" cy="492125"/>
          </a:xfrm>
          <a:prstGeom prst="rect">
            <a:avLst/>
          </a:prstGeom>
        </p:spPr>
        <p:txBody>
          <a:bodyPr lIns="0" tIns="0" rIns="0" bIns="0" rtlCol="0" anchor="t">
            <a:spAutoFit/>
          </a:bodyPr>
          <a:lstStyle/>
          <a:p>
            <a:pPr algn="just">
              <a:lnSpc>
                <a:spcPts val="4059"/>
              </a:lnSpc>
            </a:pPr>
            <a:r>
              <a:rPr lang="en-US" sz="2799" spc="419">
                <a:solidFill>
                  <a:srgbClr val="F4D314"/>
                </a:solidFill>
                <a:latin typeface="Muli"/>
                <a:ea typeface="Muli"/>
                <a:cs typeface="Muli"/>
                <a:sym typeface="Muli"/>
              </a:rPr>
              <a:t>ENVIRONMENT FACTORS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3416" b="-83416"/>
            </a:stretch>
          </a:blipFill>
        </p:spPr>
        <p:txBody>
          <a:bodyPr/>
          <a:lstStyle/>
          <a:p>
            <a:endParaRPr lang="en-US"/>
          </a:p>
        </p:txBody>
      </p:sp>
      <p:sp>
        <p:nvSpPr>
          <p:cNvPr id="3" name="Freeform 3"/>
          <p:cNvSpPr/>
          <p:nvPr/>
        </p:nvSpPr>
        <p:spPr>
          <a:xfrm>
            <a:off x="1958325" y="3551773"/>
            <a:ext cx="9491105" cy="5706527"/>
          </a:xfrm>
          <a:custGeom>
            <a:avLst/>
            <a:gdLst/>
            <a:ahLst/>
            <a:cxnLst/>
            <a:rect l="l" t="t" r="r" b="b"/>
            <a:pathLst>
              <a:path w="9491105" h="5706527">
                <a:moveTo>
                  <a:pt x="0" y="0"/>
                </a:moveTo>
                <a:lnTo>
                  <a:pt x="9491105" y="0"/>
                </a:lnTo>
                <a:lnTo>
                  <a:pt x="9491105" y="5706527"/>
                </a:lnTo>
                <a:lnTo>
                  <a:pt x="0" y="5706527"/>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9613966" y="1978015"/>
            <a:ext cx="6715709" cy="492125"/>
          </a:xfrm>
          <a:prstGeom prst="rect">
            <a:avLst/>
          </a:prstGeom>
        </p:spPr>
        <p:txBody>
          <a:bodyPr lIns="0" tIns="0" rIns="0" bIns="0" rtlCol="0" anchor="t">
            <a:spAutoFit/>
          </a:bodyPr>
          <a:lstStyle/>
          <a:p>
            <a:pPr algn="r">
              <a:lnSpc>
                <a:spcPts val="4059"/>
              </a:lnSpc>
            </a:pPr>
            <a:r>
              <a:rPr lang="en-US" sz="2799" spc="419">
                <a:solidFill>
                  <a:srgbClr val="F4D314"/>
                </a:solidFill>
                <a:latin typeface="Muli"/>
                <a:ea typeface="Muli"/>
                <a:cs typeface="Muli"/>
                <a:sym typeface="Muli"/>
              </a:rPr>
              <a:t>2216791</a:t>
            </a:r>
          </a:p>
        </p:txBody>
      </p:sp>
      <p:sp>
        <p:nvSpPr>
          <p:cNvPr id="5" name="TextBox 5"/>
          <p:cNvSpPr txBox="1"/>
          <p:nvPr/>
        </p:nvSpPr>
        <p:spPr>
          <a:xfrm>
            <a:off x="1958325" y="1663131"/>
            <a:ext cx="5985375" cy="1217143"/>
          </a:xfrm>
          <a:prstGeom prst="rect">
            <a:avLst/>
          </a:prstGeom>
        </p:spPr>
        <p:txBody>
          <a:bodyPr lIns="0" tIns="0" rIns="0" bIns="0" rtlCol="0" anchor="t">
            <a:spAutoFit/>
          </a:bodyPr>
          <a:lstStyle/>
          <a:p>
            <a:pPr algn="l">
              <a:lnSpc>
                <a:spcPts val="9413"/>
              </a:lnSpc>
            </a:pPr>
            <a:r>
              <a:rPr lang="en-US" sz="8185">
                <a:solidFill>
                  <a:srgbClr val="FFFFFF"/>
                </a:solidFill>
                <a:latin typeface="League Gothic"/>
                <a:ea typeface="League Gothic"/>
                <a:cs typeface="League Gothic"/>
                <a:sym typeface="League Gothic"/>
              </a:rPr>
              <a:t>RESULTS</a:t>
            </a:r>
          </a:p>
        </p:txBody>
      </p:sp>
      <p:sp>
        <p:nvSpPr>
          <p:cNvPr id="6" name="TextBox 6"/>
          <p:cNvSpPr txBox="1"/>
          <p:nvPr/>
        </p:nvSpPr>
        <p:spPr>
          <a:xfrm>
            <a:off x="11854833" y="4042919"/>
            <a:ext cx="5850386" cy="4096386"/>
          </a:xfrm>
          <a:prstGeom prst="rect">
            <a:avLst/>
          </a:prstGeom>
        </p:spPr>
        <p:txBody>
          <a:bodyPr lIns="0" tIns="0" rIns="0" bIns="0" rtlCol="0" anchor="t">
            <a:spAutoFit/>
          </a:bodyPr>
          <a:lstStyle/>
          <a:p>
            <a:pPr marL="561336" lvl="1" indent="-280668" algn="l">
              <a:lnSpc>
                <a:spcPts val="3639"/>
              </a:lnSpc>
              <a:buFont typeface="Arial"/>
              <a:buChar char="•"/>
            </a:pPr>
            <a:r>
              <a:rPr lang="en-US" sz="2599">
                <a:solidFill>
                  <a:srgbClr val="FFFFFF"/>
                </a:solidFill>
                <a:latin typeface="Muli"/>
                <a:ea typeface="Muli"/>
                <a:cs typeface="Muli"/>
                <a:sym typeface="Muli"/>
              </a:rPr>
              <a:t>Few days/month and Rarely remote show high satisfaction clusters.</a:t>
            </a:r>
          </a:p>
          <a:p>
            <a:pPr marL="561336" lvl="1" indent="-280668" algn="l">
              <a:lnSpc>
                <a:spcPts val="3639"/>
              </a:lnSpc>
              <a:buFont typeface="Arial"/>
              <a:buChar char="•"/>
            </a:pPr>
            <a:r>
              <a:rPr lang="en-US" sz="2599">
                <a:solidFill>
                  <a:srgbClr val="FFFFFF"/>
                </a:solidFill>
                <a:latin typeface="Muli"/>
                <a:ea typeface="Muli"/>
                <a:cs typeface="Muli"/>
                <a:sym typeface="Muli"/>
              </a:rPr>
              <a:t>Fully remote is neutral or lower on JobSat.</a:t>
            </a:r>
          </a:p>
          <a:p>
            <a:pPr algn="l">
              <a:lnSpc>
                <a:spcPts val="3639"/>
              </a:lnSpc>
            </a:pPr>
            <a:endParaRPr lang="en-US" sz="2599">
              <a:solidFill>
                <a:srgbClr val="FFFFFF"/>
              </a:solidFill>
              <a:latin typeface="Muli"/>
              <a:ea typeface="Muli"/>
              <a:cs typeface="Muli"/>
              <a:sym typeface="Muli"/>
            </a:endParaRPr>
          </a:p>
          <a:p>
            <a:pPr algn="l">
              <a:lnSpc>
                <a:spcPts val="3639"/>
              </a:lnSpc>
            </a:pPr>
            <a:r>
              <a:rPr lang="en-US" sz="2599">
                <a:solidFill>
                  <a:srgbClr val="FFFFFF"/>
                </a:solidFill>
                <a:latin typeface="Muli"/>
                <a:ea typeface="Muli"/>
                <a:cs typeface="Muli"/>
                <a:sym typeface="Muli"/>
              </a:rPr>
              <a:t>A blend (hybrid) might strike the right balance total remote may isolate or blur boundaries.</a:t>
            </a:r>
          </a:p>
        </p:txBody>
      </p:sp>
      <p:sp>
        <p:nvSpPr>
          <p:cNvPr id="7" name="TextBox 7"/>
          <p:cNvSpPr txBox="1"/>
          <p:nvPr/>
        </p:nvSpPr>
        <p:spPr>
          <a:xfrm>
            <a:off x="1958325" y="1663131"/>
            <a:ext cx="7880534" cy="1217143"/>
          </a:xfrm>
          <a:prstGeom prst="rect">
            <a:avLst/>
          </a:prstGeom>
        </p:spPr>
        <p:txBody>
          <a:bodyPr lIns="0" tIns="0" rIns="0" bIns="0" rtlCol="0" anchor="t">
            <a:spAutoFit/>
          </a:bodyPr>
          <a:lstStyle/>
          <a:p>
            <a:pPr algn="l">
              <a:lnSpc>
                <a:spcPts val="9413"/>
              </a:lnSpc>
            </a:pPr>
            <a:r>
              <a:rPr lang="en-US" sz="8185">
                <a:solidFill>
                  <a:srgbClr val="FFFFFF"/>
                </a:solidFill>
                <a:latin typeface="League Gothic"/>
                <a:ea typeface="League Gothic"/>
                <a:cs typeface="League Gothic"/>
                <a:sym typeface="League Gothic"/>
              </a:rPr>
              <a:t>RESULTS &amp; VISUALIZATIONS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3416" b="-83416"/>
            </a:stretch>
          </a:blipFill>
        </p:spPr>
        <p:txBody>
          <a:bodyPr/>
          <a:lstStyle/>
          <a:p>
            <a:endParaRPr lang="en-US"/>
          </a:p>
        </p:txBody>
      </p:sp>
      <p:sp>
        <p:nvSpPr>
          <p:cNvPr id="3" name="Freeform 3"/>
          <p:cNvSpPr/>
          <p:nvPr/>
        </p:nvSpPr>
        <p:spPr>
          <a:xfrm>
            <a:off x="1663946" y="3266275"/>
            <a:ext cx="9475296" cy="5708866"/>
          </a:xfrm>
          <a:custGeom>
            <a:avLst/>
            <a:gdLst/>
            <a:ahLst/>
            <a:cxnLst/>
            <a:rect l="l" t="t" r="r" b="b"/>
            <a:pathLst>
              <a:path w="9475296" h="5708866">
                <a:moveTo>
                  <a:pt x="0" y="0"/>
                </a:moveTo>
                <a:lnTo>
                  <a:pt x="9475296" y="0"/>
                </a:lnTo>
                <a:lnTo>
                  <a:pt x="9475296" y="5708866"/>
                </a:lnTo>
                <a:lnTo>
                  <a:pt x="0" y="5708866"/>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9613966" y="1978015"/>
            <a:ext cx="6715709" cy="492125"/>
          </a:xfrm>
          <a:prstGeom prst="rect">
            <a:avLst/>
          </a:prstGeom>
        </p:spPr>
        <p:txBody>
          <a:bodyPr lIns="0" tIns="0" rIns="0" bIns="0" rtlCol="0" anchor="t">
            <a:spAutoFit/>
          </a:bodyPr>
          <a:lstStyle/>
          <a:p>
            <a:pPr algn="r">
              <a:lnSpc>
                <a:spcPts val="4059"/>
              </a:lnSpc>
            </a:pPr>
            <a:r>
              <a:rPr lang="en-US" sz="2799" spc="419">
                <a:solidFill>
                  <a:srgbClr val="F4D314"/>
                </a:solidFill>
                <a:latin typeface="Muli"/>
                <a:ea typeface="Muli"/>
                <a:cs typeface="Muli"/>
                <a:sym typeface="Muli"/>
              </a:rPr>
              <a:t>2216791</a:t>
            </a:r>
          </a:p>
        </p:txBody>
      </p:sp>
      <p:sp>
        <p:nvSpPr>
          <p:cNvPr id="5" name="TextBox 5"/>
          <p:cNvSpPr txBox="1"/>
          <p:nvPr/>
        </p:nvSpPr>
        <p:spPr>
          <a:xfrm>
            <a:off x="1958325" y="1663131"/>
            <a:ext cx="5985375" cy="1217143"/>
          </a:xfrm>
          <a:prstGeom prst="rect">
            <a:avLst/>
          </a:prstGeom>
        </p:spPr>
        <p:txBody>
          <a:bodyPr lIns="0" tIns="0" rIns="0" bIns="0" rtlCol="0" anchor="t">
            <a:spAutoFit/>
          </a:bodyPr>
          <a:lstStyle/>
          <a:p>
            <a:pPr algn="l">
              <a:lnSpc>
                <a:spcPts val="9413"/>
              </a:lnSpc>
            </a:pPr>
            <a:r>
              <a:rPr lang="en-US" sz="8185">
                <a:solidFill>
                  <a:srgbClr val="FFFFFF"/>
                </a:solidFill>
                <a:latin typeface="League Gothic"/>
                <a:ea typeface="League Gothic"/>
                <a:cs typeface="League Gothic"/>
                <a:sym typeface="League Gothic"/>
              </a:rPr>
              <a:t>RESULTS</a:t>
            </a:r>
          </a:p>
        </p:txBody>
      </p:sp>
      <p:sp>
        <p:nvSpPr>
          <p:cNvPr id="6" name="TextBox 6"/>
          <p:cNvSpPr txBox="1"/>
          <p:nvPr/>
        </p:nvSpPr>
        <p:spPr>
          <a:xfrm>
            <a:off x="11408914" y="3820103"/>
            <a:ext cx="5850386" cy="4553586"/>
          </a:xfrm>
          <a:prstGeom prst="rect">
            <a:avLst/>
          </a:prstGeom>
        </p:spPr>
        <p:txBody>
          <a:bodyPr lIns="0" tIns="0" rIns="0" bIns="0" rtlCol="0" anchor="t">
            <a:spAutoFit/>
          </a:bodyPr>
          <a:lstStyle/>
          <a:p>
            <a:pPr marL="561336" lvl="1" indent="-280668" algn="l">
              <a:lnSpc>
                <a:spcPts val="3639"/>
              </a:lnSpc>
              <a:buFont typeface="Arial"/>
              <a:buChar char="•"/>
            </a:pPr>
            <a:r>
              <a:rPr lang="en-US" sz="2599">
                <a:solidFill>
                  <a:srgbClr val="FFFFFF"/>
                </a:solidFill>
                <a:latin typeface="Muli"/>
                <a:ea typeface="Muli"/>
                <a:cs typeface="Muli"/>
                <a:sym typeface="Muli"/>
              </a:rPr>
              <a:t>Office dominates for Very Satisfied.</a:t>
            </a:r>
          </a:p>
          <a:p>
            <a:pPr marL="561336" lvl="1" indent="-280668" algn="l">
              <a:lnSpc>
                <a:spcPts val="3639"/>
              </a:lnSpc>
              <a:buFont typeface="Arial"/>
              <a:buChar char="•"/>
            </a:pPr>
            <a:r>
              <a:rPr lang="en-US" sz="2599">
                <a:solidFill>
                  <a:srgbClr val="FFFFFF"/>
                </a:solidFill>
                <a:latin typeface="Muli"/>
                <a:ea typeface="Muli"/>
                <a:cs typeface="Muli"/>
                <a:sym typeface="Muli"/>
              </a:rPr>
              <a:t>Home has decent balance.</a:t>
            </a:r>
          </a:p>
          <a:p>
            <a:pPr marL="561336" lvl="1" indent="-280668" algn="l">
              <a:lnSpc>
                <a:spcPts val="3639"/>
              </a:lnSpc>
              <a:buFont typeface="Arial"/>
              <a:buChar char="•"/>
            </a:pPr>
            <a:r>
              <a:rPr lang="en-US" sz="2599">
                <a:solidFill>
                  <a:srgbClr val="FFFFFF"/>
                </a:solidFill>
                <a:latin typeface="Muli"/>
                <a:ea typeface="Muli"/>
                <a:cs typeface="Muli"/>
                <a:sym typeface="Muli"/>
              </a:rPr>
              <a:t>Other (e.g., coworking cafes) has least satisfaction overall.</a:t>
            </a:r>
          </a:p>
          <a:p>
            <a:pPr algn="l">
              <a:lnSpc>
                <a:spcPts val="3639"/>
              </a:lnSpc>
            </a:pPr>
            <a:endParaRPr lang="en-US" sz="2599">
              <a:solidFill>
                <a:srgbClr val="FFFFFF"/>
              </a:solidFill>
              <a:latin typeface="Muli"/>
              <a:ea typeface="Muli"/>
              <a:cs typeface="Muli"/>
              <a:sym typeface="Muli"/>
            </a:endParaRPr>
          </a:p>
          <a:p>
            <a:pPr algn="l">
              <a:lnSpc>
                <a:spcPts val="3639"/>
              </a:lnSpc>
            </a:pPr>
            <a:r>
              <a:rPr lang="en-US" sz="2599">
                <a:solidFill>
                  <a:srgbClr val="FFFFFF"/>
                </a:solidFill>
                <a:latin typeface="Muli"/>
                <a:ea typeface="Muli"/>
                <a:cs typeface="Muli"/>
                <a:sym typeface="Muli"/>
              </a:rPr>
              <a:t>Stability of traditional office setups may contribute to higher satisfaction, or reflect more resourced employers.</a:t>
            </a:r>
          </a:p>
          <a:p>
            <a:pPr algn="l">
              <a:lnSpc>
                <a:spcPts val="3639"/>
              </a:lnSpc>
            </a:pPr>
            <a:endParaRPr lang="en-US" sz="2599">
              <a:solidFill>
                <a:srgbClr val="FFFFFF"/>
              </a:solidFill>
              <a:latin typeface="Muli"/>
              <a:ea typeface="Muli"/>
              <a:cs typeface="Muli"/>
              <a:sym typeface="Muli"/>
            </a:endParaRPr>
          </a:p>
        </p:txBody>
      </p:sp>
      <p:sp>
        <p:nvSpPr>
          <p:cNvPr id="7" name="TextBox 7"/>
          <p:cNvSpPr txBox="1"/>
          <p:nvPr/>
        </p:nvSpPr>
        <p:spPr>
          <a:xfrm>
            <a:off x="1958325" y="1663131"/>
            <a:ext cx="7880534" cy="1217143"/>
          </a:xfrm>
          <a:prstGeom prst="rect">
            <a:avLst/>
          </a:prstGeom>
        </p:spPr>
        <p:txBody>
          <a:bodyPr lIns="0" tIns="0" rIns="0" bIns="0" rtlCol="0" anchor="t">
            <a:spAutoFit/>
          </a:bodyPr>
          <a:lstStyle/>
          <a:p>
            <a:pPr algn="l">
              <a:lnSpc>
                <a:spcPts val="9413"/>
              </a:lnSpc>
            </a:pPr>
            <a:r>
              <a:rPr lang="en-US" sz="8185">
                <a:solidFill>
                  <a:srgbClr val="FFFFFF"/>
                </a:solidFill>
                <a:latin typeface="League Gothic"/>
                <a:ea typeface="League Gothic"/>
                <a:cs typeface="League Gothic"/>
                <a:sym typeface="League Gothic"/>
              </a:rPr>
              <a:t>RESULTS &amp; VISUALIZATIONS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3" name="TextBox 3"/>
          <p:cNvSpPr txBox="1"/>
          <p:nvPr/>
        </p:nvSpPr>
        <p:spPr>
          <a:xfrm>
            <a:off x="9613966" y="1978015"/>
            <a:ext cx="6715709" cy="492125"/>
          </a:xfrm>
          <a:prstGeom prst="rect">
            <a:avLst/>
          </a:prstGeom>
        </p:spPr>
        <p:txBody>
          <a:bodyPr lIns="0" tIns="0" rIns="0" bIns="0" rtlCol="0" anchor="t">
            <a:spAutoFit/>
          </a:bodyPr>
          <a:lstStyle/>
          <a:p>
            <a:pPr algn="r">
              <a:lnSpc>
                <a:spcPts val="4059"/>
              </a:lnSpc>
            </a:pPr>
            <a:r>
              <a:rPr lang="en-US" sz="2799" spc="419">
                <a:solidFill>
                  <a:srgbClr val="F4D314"/>
                </a:solidFill>
                <a:latin typeface="Muli"/>
                <a:ea typeface="Muli"/>
                <a:cs typeface="Muli"/>
                <a:sym typeface="Muli"/>
              </a:rPr>
              <a:t>2216791</a:t>
            </a:r>
          </a:p>
        </p:txBody>
      </p:sp>
      <p:sp>
        <p:nvSpPr>
          <p:cNvPr id="4" name="TextBox 4"/>
          <p:cNvSpPr txBox="1"/>
          <p:nvPr/>
        </p:nvSpPr>
        <p:spPr>
          <a:xfrm>
            <a:off x="1958325" y="1663131"/>
            <a:ext cx="7655641" cy="1217143"/>
          </a:xfrm>
          <a:prstGeom prst="rect">
            <a:avLst/>
          </a:prstGeom>
        </p:spPr>
        <p:txBody>
          <a:bodyPr lIns="0" tIns="0" rIns="0" bIns="0" rtlCol="0" anchor="t">
            <a:spAutoFit/>
          </a:bodyPr>
          <a:lstStyle/>
          <a:p>
            <a:pPr algn="l">
              <a:lnSpc>
                <a:spcPts val="9413"/>
              </a:lnSpc>
            </a:pPr>
            <a:r>
              <a:rPr lang="en-US" sz="8185">
                <a:solidFill>
                  <a:srgbClr val="FFFFFF"/>
                </a:solidFill>
                <a:latin typeface="League Gothic"/>
                <a:ea typeface="League Gothic"/>
                <a:cs typeface="League Gothic"/>
                <a:sym typeface="League Gothic"/>
              </a:rPr>
              <a:t>OVERALL SUMMARY</a:t>
            </a:r>
          </a:p>
        </p:txBody>
      </p:sp>
      <p:sp>
        <p:nvSpPr>
          <p:cNvPr id="5" name="TextBox 5"/>
          <p:cNvSpPr txBox="1"/>
          <p:nvPr/>
        </p:nvSpPr>
        <p:spPr>
          <a:xfrm>
            <a:off x="2597656" y="3139626"/>
            <a:ext cx="13092687" cy="5709902"/>
          </a:xfrm>
          <a:prstGeom prst="rect">
            <a:avLst/>
          </a:prstGeom>
        </p:spPr>
        <p:txBody>
          <a:bodyPr lIns="0" tIns="0" rIns="0" bIns="0" rtlCol="0" anchor="t">
            <a:spAutoFit/>
          </a:bodyPr>
          <a:lstStyle/>
          <a:p>
            <a:pPr algn="ctr">
              <a:lnSpc>
                <a:spcPts val="3270"/>
              </a:lnSpc>
            </a:pPr>
            <a:r>
              <a:rPr lang="en-US" sz="2515">
                <a:solidFill>
                  <a:srgbClr val="FFFFFF"/>
                </a:solidFill>
                <a:latin typeface="Muli"/>
                <a:ea typeface="Muli"/>
                <a:cs typeface="Muli"/>
                <a:sym typeface="Muli"/>
              </a:rPr>
              <a:t>The analysis shows that job satisfaction among data science developers is shaped by a combination of factors rather than one single influence. Developers in hands-on technical roles like data scientists and engineers tend to report higher satisfaction, while those in academic or research-heavy positions often feel less fulfilled. Interestingly, higher salaries do not always lead to greater satisfaction. Many developers earning average or even below-average pay still express contentment with their jobs, suggesting that compensation is not the main driver of happiness. A supportive work environment makes a significant difference. Flexibility in scheduling, the option to work remotely, and a positive company culture are all strongly linked to higher job satisfaction. In contrast, rigid structures, toxic environments, and lack of support from leadership contribute to dissatisfaction. Trust in managers and the ability to work independently are key factors, while job titles or financial rewards play a lesser role. To truly improve satisfaction among data science professionals, organizations should focus on flexibility, empowering leadership, and fostering a healthy work culture.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3416" b="-83416"/>
            </a:stretch>
          </a:blipFill>
        </p:spPr>
        <p:txBody>
          <a:bodyPr/>
          <a:lstStyle/>
          <a:p>
            <a:endParaRPr lang="en-US"/>
          </a:p>
        </p:txBody>
      </p:sp>
      <p:sp>
        <p:nvSpPr>
          <p:cNvPr id="3" name="Freeform 3"/>
          <p:cNvSpPr/>
          <p:nvPr/>
        </p:nvSpPr>
        <p:spPr>
          <a:xfrm>
            <a:off x="3987260" y="3432900"/>
            <a:ext cx="9943076" cy="4934251"/>
          </a:xfrm>
          <a:custGeom>
            <a:avLst/>
            <a:gdLst/>
            <a:ahLst/>
            <a:cxnLst/>
            <a:rect l="l" t="t" r="r" b="b"/>
            <a:pathLst>
              <a:path w="9943076" h="4934251">
                <a:moveTo>
                  <a:pt x="0" y="0"/>
                </a:moveTo>
                <a:lnTo>
                  <a:pt x="9943075" y="0"/>
                </a:lnTo>
                <a:lnTo>
                  <a:pt x="9943075" y="4934251"/>
                </a:lnTo>
                <a:lnTo>
                  <a:pt x="0" y="4934251"/>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9613966" y="1978015"/>
            <a:ext cx="6715709" cy="492125"/>
          </a:xfrm>
          <a:prstGeom prst="rect">
            <a:avLst/>
          </a:prstGeom>
        </p:spPr>
        <p:txBody>
          <a:bodyPr lIns="0" tIns="0" rIns="0" bIns="0" rtlCol="0" anchor="t">
            <a:spAutoFit/>
          </a:bodyPr>
          <a:lstStyle/>
          <a:p>
            <a:pPr algn="r">
              <a:lnSpc>
                <a:spcPts val="4059"/>
              </a:lnSpc>
            </a:pPr>
            <a:r>
              <a:rPr lang="en-US" sz="2799" spc="419">
                <a:solidFill>
                  <a:srgbClr val="F4D314"/>
                </a:solidFill>
                <a:latin typeface="Muli"/>
                <a:ea typeface="Muli"/>
                <a:cs typeface="Muli"/>
                <a:sym typeface="Muli"/>
              </a:rPr>
              <a:t>2216791</a:t>
            </a:r>
          </a:p>
        </p:txBody>
      </p:sp>
      <p:sp>
        <p:nvSpPr>
          <p:cNvPr id="5" name="TextBox 5"/>
          <p:cNvSpPr txBox="1"/>
          <p:nvPr/>
        </p:nvSpPr>
        <p:spPr>
          <a:xfrm>
            <a:off x="1958325" y="1663131"/>
            <a:ext cx="5985375" cy="1217143"/>
          </a:xfrm>
          <a:prstGeom prst="rect">
            <a:avLst/>
          </a:prstGeom>
        </p:spPr>
        <p:txBody>
          <a:bodyPr lIns="0" tIns="0" rIns="0" bIns="0" rtlCol="0" anchor="t">
            <a:spAutoFit/>
          </a:bodyPr>
          <a:lstStyle/>
          <a:p>
            <a:pPr algn="l">
              <a:lnSpc>
                <a:spcPts val="9413"/>
              </a:lnSpc>
            </a:pPr>
            <a:r>
              <a:rPr lang="en-US" sz="8185">
                <a:solidFill>
                  <a:srgbClr val="FFFFFF"/>
                </a:solidFill>
                <a:latin typeface="League Gothic"/>
                <a:ea typeface="League Gothic"/>
                <a:cs typeface="League Gothic"/>
                <a:sym typeface="League Gothic"/>
              </a:rPr>
              <a:t>RESULTS</a:t>
            </a:r>
          </a:p>
        </p:txBody>
      </p:sp>
      <p:sp>
        <p:nvSpPr>
          <p:cNvPr id="6" name="TextBox 6"/>
          <p:cNvSpPr txBox="1"/>
          <p:nvPr/>
        </p:nvSpPr>
        <p:spPr>
          <a:xfrm>
            <a:off x="1958325" y="1663131"/>
            <a:ext cx="7880534" cy="1217143"/>
          </a:xfrm>
          <a:prstGeom prst="rect">
            <a:avLst/>
          </a:prstGeom>
        </p:spPr>
        <p:txBody>
          <a:bodyPr lIns="0" tIns="0" rIns="0" bIns="0" rtlCol="0" anchor="t">
            <a:spAutoFit/>
          </a:bodyPr>
          <a:lstStyle/>
          <a:p>
            <a:pPr algn="l">
              <a:lnSpc>
                <a:spcPts val="9413"/>
              </a:lnSpc>
            </a:pPr>
            <a:r>
              <a:rPr lang="en-US" sz="8185">
                <a:solidFill>
                  <a:srgbClr val="FFFFFF"/>
                </a:solidFill>
                <a:latin typeface="League Gothic"/>
                <a:ea typeface="League Gothic"/>
                <a:cs typeface="League Gothic"/>
                <a:sym typeface="League Gothic"/>
              </a:rPr>
              <a:t>RESULTS &amp; VISUALIZATIONS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3416" b="-83416"/>
            </a:stretch>
          </a:blipFill>
        </p:spPr>
        <p:txBody>
          <a:bodyPr/>
          <a:lstStyle/>
          <a:p>
            <a:endParaRPr lang="en-US"/>
          </a:p>
        </p:txBody>
      </p:sp>
      <p:sp>
        <p:nvSpPr>
          <p:cNvPr id="3" name="Freeform 3"/>
          <p:cNvSpPr/>
          <p:nvPr/>
        </p:nvSpPr>
        <p:spPr>
          <a:xfrm>
            <a:off x="1853946" y="3277992"/>
            <a:ext cx="9042519" cy="5391602"/>
          </a:xfrm>
          <a:custGeom>
            <a:avLst/>
            <a:gdLst/>
            <a:ahLst/>
            <a:cxnLst/>
            <a:rect l="l" t="t" r="r" b="b"/>
            <a:pathLst>
              <a:path w="9042519" h="5391602">
                <a:moveTo>
                  <a:pt x="0" y="0"/>
                </a:moveTo>
                <a:lnTo>
                  <a:pt x="9042519" y="0"/>
                </a:lnTo>
                <a:lnTo>
                  <a:pt x="9042519" y="5391602"/>
                </a:lnTo>
                <a:lnTo>
                  <a:pt x="0" y="5391602"/>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9613966" y="1978015"/>
            <a:ext cx="6715709" cy="492125"/>
          </a:xfrm>
          <a:prstGeom prst="rect">
            <a:avLst/>
          </a:prstGeom>
        </p:spPr>
        <p:txBody>
          <a:bodyPr lIns="0" tIns="0" rIns="0" bIns="0" rtlCol="0" anchor="t">
            <a:spAutoFit/>
          </a:bodyPr>
          <a:lstStyle/>
          <a:p>
            <a:pPr algn="r">
              <a:lnSpc>
                <a:spcPts val="4059"/>
              </a:lnSpc>
            </a:pPr>
            <a:r>
              <a:rPr lang="en-US" sz="2799" spc="419">
                <a:solidFill>
                  <a:srgbClr val="F4D314"/>
                </a:solidFill>
                <a:latin typeface="Muli"/>
                <a:ea typeface="Muli"/>
                <a:cs typeface="Muli"/>
                <a:sym typeface="Muli"/>
              </a:rPr>
              <a:t>2216791</a:t>
            </a:r>
          </a:p>
        </p:txBody>
      </p:sp>
      <p:sp>
        <p:nvSpPr>
          <p:cNvPr id="5" name="TextBox 5"/>
          <p:cNvSpPr txBox="1"/>
          <p:nvPr/>
        </p:nvSpPr>
        <p:spPr>
          <a:xfrm>
            <a:off x="1958325" y="1663131"/>
            <a:ext cx="5985375" cy="1217143"/>
          </a:xfrm>
          <a:prstGeom prst="rect">
            <a:avLst/>
          </a:prstGeom>
        </p:spPr>
        <p:txBody>
          <a:bodyPr lIns="0" tIns="0" rIns="0" bIns="0" rtlCol="0" anchor="t">
            <a:spAutoFit/>
          </a:bodyPr>
          <a:lstStyle/>
          <a:p>
            <a:pPr algn="l">
              <a:lnSpc>
                <a:spcPts val="9413"/>
              </a:lnSpc>
            </a:pPr>
            <a:r>
              <a:rPr lang="en-US" sz="8185">
                <a:solidFill>
                  <a:srgbClr val="FFFFFF"/>
                </a:solidFill>
                <a:latin typeface="League Gothic"/>
                <a:ea typeface="League Gothic"/>
                <a:cs typeface="League Gothic"/>
                <a:sym typeface="League Gothic"/>
              </a:rPr>
              <a:t>RESULTS</a:t>
            </a:r>
          </a:p>
        </p:txBody>
      </p:sp>
      <p:sp>
        <p:nvSpPr>
          <p:cNvPr id="6" name="TextBox 6"/>
          <p:cNvSpPr txBox="1"/>
          <p:nvPr/>
        </p:nvSpPr>
        <p:spPr>
          <a:xfrm>
            <a:off x="11408914" y="3239892"/>
            <a:ext cx="5850386" cy="5556885"/>
          </a:xfrm>
          <a:prstGeom prst="rect">
            <a:avLst/>
          </a:prstGeom>
        </p:spPr>
        <p:txBody>
          <a:bodyPr lIns="0" tIns="0" rIns="0" bIns="0" rtlCol="0" anchor="t">
            <a:spAutoFit/>
          </a:bodyPr>
          <a:lstStyle/>
          <a:p>
            <a:pPr algn="l">
              <a:lnSpc>
                <a:spcPts val="2939"/>
              </a:lnSpc>
            </a:pPr>
            <a:r>
              <a:rPr lang="en-US" sz="2099">
                <a:solidFill>
                  <a:srgbClr val="FFFFFF"/>
                </a:solidFill>
                <a:latin typeface="Muli"/>
                <a:ea typeface="Muli"/>
                <a:cs typeface="Muli"/>
                <a:sym typeface="Muli"/>
              </a:rPr>
              <a:t>The chart shows the average work hours for each job satisfaction level, with relatively similar work hours across all categories. Job satisfaction levels, ranging from "Neither satisfied nor dissatisfied" to "Very satisfied," all report an average of around 40 work hours. Interestingly, there are no significant differences in work hours between satisfaction levels, suggesting that work hours might not directly correlate with job satisfaction. This suggests that factors beyond just the number of hours worked, such as work environment and management support, may play a more crucial role in determining job satisfaction.</a:t>
            </a:r>
          </a:p>
          <a:p>
            <a:pPr algn="l">
              <a:lnSpc>
                <a:spcPts val="2939"/>
              </a:lnSpc>
            </a:pPr>
            <a:endParaRPr lang="en-US" sz="2099">
              <a:solidFill>
                <a:srgbClr val="FFFFFF"/>
              </a:solidFill>
              <a:latin typeface="Muli"/>
              <a:ea typeface="Muli"/>
              <a:cs typeface="Muli"/>
              <a:sym typeface="Muli"/>
            </a:endParaRPr>
          </a:p>
        </p:txBody>
      </p:sp>
      <p:sp>
        <p:nvSpPr>
          <p:cNvPr id="7" name="TextBox 7"/>
          <p:cNvSpPr txBox="1"/>
          <p:nvPr/>
        </p:nvSpPr>
        <p:spPr>
          <a:xfrm>
            <a:off x="1958325" y="1663131"/>
            <a:ext cx="7880534" cy="1217143"/>
          </a:xfrm>
          <a:prstGeom prst="rect">
            <a:avLst/>
          </a:prstGeom>
        </p:spPr>
        <p:txBody>
          <a:bodyPr lIns="0" tIns="0" rIns="0" bIns="0" rtlCol="0" anchor="t">
            <a:spAutoFit/>
          </a:bodyPr>
          <a:lstStyle/>
          <a:p>
            <a:pPr algn="l">
              <a:lnSpc>
                <a:spcPts val="9413"/>
              </a:lnSpc>
            </a:pPr>
            <a:r>
              <a:rPr lang="en-US" sz="8185">
                <a:solidFill>
                  <a:srgbClr val="FFFFFF"/>
                </a:solidFill>
                <a:latin typeface="League Gothic"/>
                <a:ea typeface="League Gothic"/>
                <a:cs typeface="League Gothic"/>
                <a:sym typeface="League Gothic"/>
              </a:rPr>
              <a:t>RESULTS &amp; VISUALIZATIONS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3416" b="-83416"/>
            </a:stretch>
          </a:blipFill>
        </p:spPr>
        <p:txBody>
          <a:bodyPr/>
          <a:lstStyle/>
          <a:p>
            <a:endParaRPr lang="en-US"/>
          </a:p>
        </p:txBody>
      </p:sp>
      <p:sp>
        <p:nvSpPr>
          <p:cNvPr id="3" name="Freeform 3"/>
          <p:cNvSpPr/>
          <p:nvPr/>
        </p:nvSpPr>
        <p:spPr>
          <a:xfrm>
            <a:off x="1544562" y="3268614"/>
            <a:ext cx="9491105" cy="5706527"/>
          </a:xfrm>
          <a:custGeom>
            <a:avLst/>
            <a:gdLst/>
            <a:ahLst/>
            <a:cxnLst/>
            <a:rect l="l" t="t" r="r" b="b"/>
            <a:pathLst>
              <a:path w="9491105" h="5706527">
                <a:moveTo>
                  <a:pt x="0" y="0"/>
                </a:moveTo>
                <a:lnTo>
                  <a:pt x="9491105" y="0"/>
                </a:lnTo>
                <a:lnTo>
                  <a:pt x="9491105" y="5706527"/>
                </a:lnTo>
                <a:lnTo>
                  <a:pt x="0" y="5706527"/>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9613966" y="1978015"/>
            <a:ext cx="6715709" cy="492125"/>
          </a:xfrm>
          <a:prstGeom prst="rect">
            <a:avLst/>
          </a:prstGeom>
        </p:spPr>
        <p:txBody>
          <a:bodyPr lIns="0" tIns="0" rIns="0" bIns="0" rtlCol="0" anchor="t">
            <a:spAutoFit/>
          </a:bodyPr>
          <a:lstStyle/>
          <a:p>
            <a:pPr algn="r">
              <a:lnSpc>
                <a:spcPts val="4059"/>
              </a:lnSpc>
            </a:pPr>
            <a:r>
              <a:rPr lang="en-US" sz="2799" spc="419">
                <a:solidFill>
                  <a:srgbClr val="F4D314"/>
                </a:solidFill>
                <a:latin typeface="Muli"/>
                <a:ea typeface="Muli"/>
                <a:cs typeface="Muli"/>
                <a:sym typeface="Muli"/>
              </a:rPr>
              <a:t>2216791</a:t>
            </a:r>
          </a:p>
        </p:txBody>
      </p:sp>
      <p:sp>
        <p:nvSpPr>
          <p:cNvPr id="5" name="TextBox 5"/>
          <p:cNvSpPr txBox="1"/>
          <p:nvPr/>
        </p:nvSpPr>
        <p:spPr>
          <a:xfrm>
            <a:off x="1958325" y="1663131"/>
            <a:ext cx="5985375" cy="1217143"/>
          </a:xfrm>
          <a:prstGeom prst="rect">
            <a:avLst/>
          </a:prstGeom>
        </p:spPr>
        <p:txBody>
          <a:bodyPr lIns="0" tIns="0" rIns="0" bIns="0" rtlCol="0" anchor="t">
            <a:spAutoFit/>
          </a:bodyPr>
          <a:lstStyle/>
          <a:p>
            <a:pPr algn="l">
              <a:lnSpc>
                <a:spcPts val="9413"/>
              </a:lnSpc>
            </a:pPr>
            <a:r>
              <a:rPr lang="en-US" sz="8185">
                <a:solidFill>
                  <a:srgbClr val="FFFFFF"/>
                </a:solidFill>
                <a:latin typeface="League Gothic"/>
                <a:ea typeface="League Gothic"/>
                <a:cs typeface="League Gothic"/>
                <a:sym typeface="League Gothic"/>
              </a:rPr>
              <a:t>RESULTS</a:t>
            </a:r>
          </a:p>
        </p:txBody>
      </p:sp>
      <p:sp>
        <p:nvSpPr>
          <p:cNvPr id="6" name="TextBox 6"/>
          <p:cNvSpPr txBox="1"/>
          <p:nvPr/>
        </p:nvSpPr>
        <p:spPr>
          <a:xfrm>
            <a:off x="11408914" y="3592672"/>
            <a:ext cx="5850386" cy="5010786"/>
          </a:xfrm>
          <a:prstGeom prst="rect">
            <a:avLst/>
          </a:prstGeom>
        </p:spPr>
        <p:txBody>
          <a:bodyPr lIns="0" tIns="0" rIns="0" bIns="0" rtlCol="0" anchor="t">
            <a:spAutoFit/>
          </a:bodyPr>
          <a:lstStyle/>
          <a:p>
            <a:pPr marL="561336" lvl="1" indent="-280668" algn="l">
              <a:lnSpc>
                <a:spcPts val="3639"/>
              </a:lnSpc>
              <a:buFont typeface="Arial"/>
              <a:buChar char="•"/>
            </a:pPr>
            <a:r>
              <a:rPr lang="en-US" sz="2599">
                <a:solidFill>
                  <a:srgbClr val="FFFFFF"/>
                </a:solidFill>
                <a:latin typeface="Muli"/>
                <a:ea typeface="Muli"/>
                <a:cs typeface="Muli"/>
                <a:sym typeface="Muli"/>
              </a:rPr>
              <a:t>Strict schedule shows lower satisfaction, possibly due to rigidity.</a:t>
            </a:r>
          </a:p>
          <a:p>
            <a:pPr marL="561336" lvl="1" indent="-280668" algn="l">
              <a:lnSpc>
                <a:spcPts val="3639"/>
              </a:lnSpc>
              <a:buFont typeface="Arial"/>
              <a:buChar char="•"/>
            </a:pPr>
            <a:r>
              <a:rPr lang="en-US" sz="2599">
                <a:solidFill>
                  <a:srgbClr val="FFFFFF"/>
                </a:solidFill>
                <a:latin typeface="Muli"/>
                <a:ea typeface="Muli"/>
                <a:cs typeface="Muli"/>
                <a:sym typeface="Muli"/>
              </a:rPr>
              <a:t>Somewhat aligned and urgent-driven schedules have higher satisfaction rates.</a:t>
            </a:r>
          </a:p>
          <a:p>
            <a:pPr algn="l">
              <a:lnSpc>
                <a:spcPts val="3639"/>
              </a:lnSpc>
            </a:pPr>
            <a:endParaRPr lang="en-US" sz="2599">
              <a:solidFill>
                <a:srgbClr val="FFFFFF"/>
              </a:solidFill>
              <a:latin typeface="Muli"/>
              <a:ea typeface="Muli"/>
              <a:cs typeface="Muli"/>
              <a:sym typeface="Muli"/>
            </a:endParaRPr>
          </a:p>
          <a:p>
            <a:pPr algn="l">
              <a:lnSpc>
                <a:spcPts val="3639"/>
              </a:lnSpc>
            </a:pPr>
            <a:r>
              <a:rPr lang="en-US" sz="2599">
                <a:solidFill>
                  <a:srgbClr val="FFFFFF"/>
                </a:solidFill>
                <a:latin typeface="Muli"/>
                <a:ea typeface="Muli"/>
                <a:cs typeface="Muli"/>
                <a:sym typeface="Muli"/>
              </a:rPr>
              <a:t> Workers thrive in environments with some autonomy-rigid plans might limit creative or personal flow.</a:t>
            </a:r>
          </a:p>
          <a:p>
            <a:pPr algn="l">
              <a:lnSpc>
                <a:spcPts val="3639"/>
              </a:lnSpc>
            </a:pPr>
            <a:endParaRPr lang="en-US" sz="2599">
              <a:solidFill>
                <a:srgbClr val="FFFFFF"/>
              </a:solidFill>
              <a:latin typeface="Muli"/>
              <a:ea typeface="Muli"/>
              <a:cs typeface="Muli"/>
              <a:sym typeface="Muli"/>
            </a:endParaRPr>
          </a:p>
        </p:txBody>
      </p:sp>
      <p:sp>
        <p:nvSpPr>
          <p:cNvPr id="7" name="TextBox 7"/>
          <p:cNvSpPr txBox="1"/>
          <p:nvPr/>
        </p:nvSpPr>
        <p:spPr>
          <a:xfrm>
            <a:off x="1958325" y="1663131"/>
            <a:ext cx="7880534" cy="1217143"/>
          </a:xfrm>
          <a:prstGeom prst="rect">
            <a:avLst/>
          </a:prstGeom>
        </p:spPr>
        <p:txBody>
          <a:bodyPr lIns="0" tIns="0" rIns="0" bIns="0" rtlCol="0" anchor="t">
            <a:spAutoFit/>
          </a:bodyPr>
          <a:lstStyle/>
          <a:p>
            <a:pPr algn="l">
              <a:lnSpc>
                <a:spcPts val="9413"/>
              </a:lnSpc>
            </a:pPr>
            <a:r>
              <a:rPr lang="en-US" sz="8185">
                <a:solidFill>
                  <a:srgbClr val="FFFFFF"/>
                </a:solidFill>
                <a:latin typeface="League Gothic"/>
                <a:ea typeface="League Gothic"/>
                <a:cs typeface="League Gothic"/>
                <a:sym typeface="League Gothic"/>
              </a:rPr>
              <a:t>RESULTS &amp; VISUALIZATIONS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3416" b="-83416"/>
            </a:stretch>
          </a:blipFill>
        </p:spPr>
        <p:txBody>
          <a:bodyPr/>
          <a:lstStyle/>
          <a:p>
            <a:endParaRPr lang="en-US"/>
          </a:p>
        </p:txBody>
      </p:sp>
      <p:sp>
        <p:nvSpPr>
          <p:cNvPr id="3" name="Freeform 3"/>
          <p:cNvSpPr/>
          <p:nvPr/>
        </p:nvSpPr>
        <p:spPr>
          <a:xfrm>
            <a:off x="1611450" y="3097581"/>
            <a:ext cx="9491105" cy="5706527"/>
          </a:xfrm>
          <a:custGeom>
            <a:avLst/>
            <a:gdLst/>
            <a:ahLst/>
            <a:cxnLst/>
            <a:rect l="l" t="t" r="r" b="b"/>
            <a:pathLst>
              <a:path w="9491105" h="5706527">
                <a:moveTo>
                  <a:pt x="0" y="0"/>
                </a:moveTo>
                <a:lnTo>
                  <a:pt x="9491105" y="0"/>
                </a:lnTo>
                <a:lnTo>
                  <a:pt x="9491105" y="5706526"/>
                </a:lnTo>
                <a:lnTo>
                  <a:pt x="0" y="5706526"/>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9613966" y="1978015"/>
            <a:ext cx="6715709" cy="492125"/>
          </a:xfrm>
          <a:prstGeom prst="rect">
            <a:avLst/>
          </a:prstGeom>
        </p:spPr>
        <p:txBody>
          <a:bodyPr lIns="0" tIns="0" rIns="0" bIns="0" rtlCol="0" anchor="t">
            <a:spAutoFit/>
          </a:bodyPr>
          <a:lstStyle/>
          <a:p>
            <a:pPr algn="r">
              <a:lnSpc>
                <a:spcPts val="4059"/>
              </a:lnSpc>
            </a:pPr>
            <a:r>
              <a:rPr lang="en-US" sz="2799" spc="419">
                <a:solidFill>
                  <a:srgbClr val="F4D314"/>
                </a:solidFill>
                <a:latin typeface="Muli"/>
                <a:ea typeface="Muli"/>
                <a:cs typeface="Muli"/>
                <a:sym typeface="Muli"/>
              </a:rPr>
              <a:t>2216791</a:t>
            </a:r>
          </a:p>
        </p:txBody>
      </p:sp>
      <p:sp>
        <p:nvSpPr>
          <p:cNvPr id="5" name="TextBox 5"/>
          <p:cNvSpPr txBox="1"/>
          <p:nvPr/>
        </p:nvSpPr>
        <p:spPr>
          <a:xfrm>
            <a:off x="1958325" y="1663131"/>
            <a:ext cx="5985375" cy="1217143"/>
          </a:xfrm>
          <a:prstGeom prst="rect">
            <a:avLst/>
          </a:prstGeom>
        </p:spPr>
        <p:txBody>
          <a:bodyPr lIns="0" tIns="0" rIns="0" bIns="0" rtlCol="0" anchor="t">
            <a:spAutoFit/>
          </a:bodyPr>
          <a:lstStyle/>
          <a:p>
            <a:pPr algn="l">
              <a:lnSpc>
                <a:spcPts val="9413"/>
              </a:lnSpc>
            </a:pPr>
            <a:r>
              <a:rPr lang="en-US" sz="8185">
                <a:solidFill>
                  <a:srgbClr val="FFFFFF"/>
                </a:solidFill>
                <a:latin typeface="League Gothic"/>
                <a:ea typeface="League Gothic"/>
                <a:cs typeface="League Gothic"/>
                <a:sym typeface="League Gothic"/>
              </a:rPr>
              <a:t>RESULTS</a:t>
            </a:r>
          </a:p>
        </p:txBody>
      </p:sp>
      <p:sp>
        <p:nvSpPr>
          <p:cNvPr id="6" name="TextBox 6"/>
          <p:cNvSpPr txBox="1"/>
          <p:nvPr/>
        </p:nvSpPr>
        <p:spPr>
          <a:xfrm>
            <a:off x="11408914" y="3049956"/>
            <a:ext cx="5850386" cy="7111365"/>
          </a:xfrm>
          <a:prstGeom prst="rect">
            <a:avLst/>
          </a:prstGeom>
        </p:spPr>
        <p:txBody>
          <a:bodyPr lIns="0" tIns="0" rIns="0" bIns="0" rtlCol="0" anchor="t">
            <a:spAutoFit/>
          </a:bodyPr>
          <a:lstStyle/>
          <a:p>
            <a:pPr algn="l">
              <a:lnSpc>
                <a:spcPts val="3359"/>
              </a:lnSpc>
            </a:pPr>
            <a:r>
              <a:rPr lang="en-US" sz="2399">
                <a:solidFill>
                  <a:srgbClr val="FFFFFF"/>
                </a:solidFill>
                <a:latin typeface="Muli"/>
                <a:ea typeface="Muli"/>
                <a:cs typeface="Muli"/>
                <a:sym typeface="Muli"/>
              </a:rPr>
              <a:t>Top 3 challenges linked to high satisfaction (Very Satisfied):</a:t>
            </a:r>
          </a:p>
          <a:p>
            <a:pPr marL="518157" lvl="1" indent="-259078" algn="l">
              <a:lnSpc>
                <a:spcPts val="3359"/>
              </a:lnSpc>
              <a:buFont typeface="Arial"/>
              <a:buChar char="•"/>
            </a:pPr>
            <a:r>
              <a:rPr lang="en-US" sz="2399">
                <a:solidFill>
                  <a:srgbClr val="FFFFFF"/>
                </a:solidFill>
                <a:latin typeface="Muli"/>
                <a:ea typeface="Muli"/>
                <a:cs typeface="Muli"/>
                <a:sym typeface="Muli"/>
              </a:rPr>
              <a:t>Meetings</a:t>
            </a:r>
          </a:p>
          <a:p>
            <a:pPr marL="518157" lvl="1" indent="-259078" algn="l">
              <a:lnSpc>
                <a:spcPts val="3359"/>
              </a:lnSpc>
              <a:buFont typeface="Arial"/>
              <a:buChar char="•"/>
            </a:pPr>
            <a:r>
              <a:rPr lang="en-US" sz="2399">
                <a:solidFill>
                  <a:srgbClr val="FFFFFF"/>
                </a:solidFill>
                <a:latin typeface="Muli"/>
                <a:ea typeface="Muli"/>
                <a:cs typeface="Muli"/>
                <a:sym typeface="Muli"/>
              </a:rPr>
              <a:t>DistractionsUnderstaffed</a:t>
            </a:r>
          </a:p>
          <a:p>
            <a:pPr algn="l">
              <a:lnSpc>
                <a:spcPts val="3359"/>
              </a:lnSpc>
            </a:pPr>
            <a:r>
              <a:rPr lang="en-US" sz="2399">
                <a:solidFill>
                  <a:srgbClr val="FFFFFF"/>
                </a:solidFill>
                <a:latin typeface="Muli"/>
                <a:ea typeface="Muli"/>
                <a:cs typeface="Muli"/>
                <a:sym typeface="Muli"/>
              </a:rPr>
              <a:t>Top 3 challenges linked to dissatisfaction (Very Dissatisfied + Slightly Dissatisfied):</a:t>
            </a:r>
          </a:p>
          <a:p>
            <a:pPr marL="518157" lvl="1" indent="-259078" algn="l">
              <a:lnSpc>
                <a:spcPts val="3359"/>
              </a:lnSpc>
              <a:buFont typeface="Arial"/>
              <a:buChar char="•"/>
            </a:pPr>
            <a:r>
              <a:rPr lang="en-US" sz="2399">
                <a:solidFill>
                  <a:srgbClr val="FFFFFF"/>
                </a:solidFill>
                <a:latin typeface="Muli"/>
                <a:ea typeface="Muli"/>
                <a:cs typeface="Muli"/>
                <a:sym typeface="Muli"/>
              </a:rPr>
              <a:t>Toxic environment</a:t>
            </a:r>
          </a:p>
          <a:p>
            <a:pPr marL="518157" lvl="1" indent="-259078" algn="l">
              <a:lnSpc>
                <a:spcPts val="3359"/>
              </a:lnSpc>
              <a:buFont typeface="Arial"/>
              <a:buChar char="•"/>
            </a:pPr>
            <a:r>
              <a:rPr lang="en-US" sz="2399">
                <a:solidFill>
                  <a:srgbClr val="FFFFFF"/>
                </a:solidFill>
                <a:latin typeface="Muli"/>
                <a:ea typeface="Muli"/>
                <a:cs typeface="Muli"/>
                <a:sym typeface="Muli"/>
              </a:rPr>
              <a:t>Non-dev work</a:t>
            </a:r>
          </a:p>
          <a:p>
            <a:pPr marL="518157" lvl="1" indent="-259078" algn="l">
              <a:lnSpc>
                <a:spcPts val="3359"/>
              </a:lnSpc>
              <a:buFont typeface="Arial"/>
              <a:buChar char="•"/>
            </a:pPr>
            <a:r>
              <a:rPr lang="en-US" sz="2399">
                <a:solidFill>
                  <a:srgbClr val="FFFFFF"/>
                </a:solidFill>
                <a:latin typeface="Muli"/>
                <a:ea typeface="Muli"/>
                <a:cs typeface="Muli"/>
                <a:sym typeface="Muli"/>
              </a:rPr>
              <a:t>Lack of support</a:t>
            </a:r>
          </a:p>
          <a:p>
            <a:pPr algn="l">
              <a:lnSpc>
                <a:spcPts val="3359"/>
              </a:lnSpc>
            </a:pPr>
            <a:endParaRPr lang="en-US" sz="2399">
              <a:solidFill>
                <a:srgbClr val="FFFFFF"/>
              </a:solidFill>
              <a:latin typeface="Muli"/>
              <a:ea typeface="Muli"/>
              <a:cs typeface="Muli"/>
              <a:sym typeface="Muli"/>
            </a:endParaRPr>
          </a:p>
          <a:p>
            <a:pPr algn="l">
              <a:lnSpc>
                <a:spcPts val="3359"/>
              </a:lnSpc>
            </a:pPr>
            <a:r>
              <a:rPr lang="en-US" sz="2399">
                <a:solidFill>
                  <a:srgbClr val="FFFFFF"/>
                </a:solidFill>
                <a:latin typeface="Muli"/>
                <a:ea typeface="Muli"/>
                <a:cs typeface="Muli"/>
                <a:sym typeface="Muli"/>
              </a:rPr>
              <a:t>Even common issues like meetings or distractions can coexist with job satisfaction, suggesting perception or role type matters more than presence of the challenge.</a:t>
            </a:r>
          </a:p>
          <a:p>
            <a:pPr algn="l">
              <a:lnSpc>
                <a:spcPts val="3359"/>
              </a:lnSpc>
            </a:pPr>
            <a:endParaRPr lang="en-US" sz="2399">
              <a:solidFill>
                <a:srgbClr val="FFFFFF"/>
              </a:solidFill>
              <a:latin typeface="Muli"/>
              <a:ea typeface="Muli"/>
              <a:cs typeface="Muli"/>
              <a:sym typeface="Muli"/>
            </a:endParaRPr>
          </a:p>
          <a:p>
            <a:pPr algn="l">
              <a:lnSpc>
                <a:spcPts val="3359"/>
              </a:lnSpc>
            </a:pPr>
            <a:endParaRPr lang="en-US" sz="2399">
              <a:solidFill>
                <a:srgbClr val="FFFFFF"/>
              </a:solidFill>
              <a:latin typeface="Muli"/>
              <a:ea typeface="Muli"/>
              <a:cs typeface="Muli"/>
              <a:sym typeface="Muli"/>
            </a:endParaRPr>
          </a:p>
        </p:txBody>
      </p:sp>
      <p:sp>
        <p:nvSpPr>
          <p:cNvPr id="7" name="TextBox 7"/>
          <p:cNvSpPr txBox="1"/>
          <p:nvPr/>
        </p:nvSpPr>
        <p:spPr>
          <a:xfrm>
            <a:off x="1958325" y="1663131"/>
            <a:ext cx="7880534" cy="1217143"/>
          </a:xfrm>
          <a:prstGeom prst="rect">
            <a:avLst/>
          </a:prstGeom>
        </p:spPr>
        <p:txBody>
          <a:bodyPr lIns="0" tIns="0" rIns="0" bIns="0" rtlCol="0" anchor="t">
            <a:spAutoFit/>
          </a:bodyPr>
          <a:lstStyle/>
          <a:p>
            <a:pPr algn="l">
              <a:lnSpc>
                <a:spcPts val="9413"/>
              </a:lnSpc>
            </a:pPr>
            <a:r>
              <a:rPr lang="en-US" sz="8185">
                <a:solidFill>
                  <a:srgbClr val="FFFFFF"/>
                </a:solidFill>
                <a:latin typeface="League Gothic"/>
                <a:ea typeface="League Gothic"/>
                <a:cs typeface="League Gothic"/>
                <a:sym typeface="League Gothic"/>
              </a:rPr>
              <a:t>RESULTS &amp; VISUALIZATIONS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3416" b="-83416"/>
            </a:stretch>
          </a:blipFill>
        </p:spPr>
        <p:txBody>
          <a:bodyPr/>
          <a:lstStyle/>
          <a:p>
            <a:endParaRPr lang="en-US"/>
          </a:p>
        </p:txBody>
      </p:sp>
      <p:sp>
        <p:nvSpPr>
          <p:cNvPr id="3" name="TextBox 3"/>
          <p:cNvSpPr txBox="1"/>
          <p:nvPr/>
        </p:nvSpPr>
        <p:spPr>
          <a:xfrm>
            <a:off x="9613966" y="1978015"/>
            <a:ext cx="6715709" cy="492125"/>
          </a:xfrm>
          <a:prstGeom prst="rect">
            <a:avLst/>
          </a:prstGeom>
        </p:spPr>
        <p:txBody>
          <a:bodyPr lIns="0" tIns="0" rIns="0" bIns="0" rtlCol="0" anchor="t">
            <a:spAutoFit/>
          </a:bodyPr>
          <a:lstStyle/>
          <a:p>
            <a:pPr algn="r">
              <a:lnSpc>
                <a:spcPts val="4059"/>
              </a:lnSpc>
            </a:pPr>
            <a:r>
              <a:rPr lang="en-US" sz="2799" spc="419">
                <a:solidFill>
                  <a:srgbClr val="F4D314"/>
                </a:solidFill>
                <a:latin typeface="Muli"/>
                <a:ea typeface="Muli"/>
                <a:cs typeface="Muli"/>
                <a:sym typeface="Muli"/>
              </a:rPr>
              <a:t>2216791</a:t>
            </a:r>
          </a:p>
        </p:txBody>
      </p:sp>
      <p:sp>
        <p:nvSpPr>
          <p:cNvPr id="4" name="TextBox 4"/>
          <p:cNvSpPr txBox="1"/>
          <p:nvPr/>
        </p:nvSpPr>
        <p:spPr>
          <a:xfrm>
            <a:off x="1958325" y="1663131"/>
            <a:ext cx="5985375" cy="1217143"/>
          </a:xfrm>
          <a:prstGeom prst="rect">
            <a:avLst/>
          </a:prstGeom>
        </p:spPr>
        <p:txBody>
          <a:bodyPr lIns="0" tIns="0" rIns="0" bIns="0" rtlCol="0" anchor="t">
            <a:spAutoFit/>
          </a:bodyPr>
          <a:lstStyle/>
          <a:p>
            <a:pPr algn="l">
              <a:lnSpc>
                <a:spcPts val="9413"/>
              </a:lnSpc>
            </a:pPr>
            <a:r>
              <a:rPr lang="en-US" sz="8185">
                <a:solidFill>
                  <a:srgbClr val="FFFFFF"/>
                </a:solidFill>
                <a:latin typeface="League Gothic"/>
                <a:ea typeface="League Gothic"/>
                <a:cs typeface="League Gothic"/>
                <a:sym typeface="League Gothic"/>
              </a:rPr>
              <a:t>DISCUSSION</a:t>
            </a:r>
          </a:p>
        </p:txBody>
      </p:sp>
      <p:sp>
        <p:nvSpPr>
          <p:cNvPr id="5" name="TextBox 5"/>
          <p:cNvSpPr txBox="1"/>
          <p:nvPr/>
        </p:nvSpPr>
        <p:spPr>
          <a:xfrm>
            <a:off x="1958325" y="3512766"/>
            <a:ext cx="8020807" cy="492125"/>
          </a:xfrm>
          <a:prstGeom prst="rect">
            <a:avLst/>
          </a:prstGeom>
        </p:spPr>
        <p:txBody>
          <a:bodyPr lIns="0" tIns="0" rIns="0" bIns="0" rtlCol="0" anchor="t">
            <a:spAutoFit/>
          </a:bodyPr>
          <a:lstStyle/>
          <a:p>
            <a:pPr algn="l">
              <a:lnSpc>
                <a:spcPts val="4059"/>
              </a:lnSpc>
            </a:pPr>
            <a:r>
              <a:rPr lang="en-US" sz="2799" spc="419">
                <a:solidFill>
                  <a:srgbClr val="F4D314"/>
                </a:solidFill>
                <a:latin typeface="Muli"/>
                <a:ea typeface="Muli"/>
                <a:cs typeface="Muli"/>
                <a:sym typeface="Muli"/>
              </a:rPr>
              <a:t>CONCLUSION ON ENVIRONMENT</a:t>
            </a:r>
          </a:p>
        </p:txBody>
      </p:sp>
      <p:sp>
        <p:nvSpPr>
          <p:cNvPr id="6" name="TextBox 6"/>
          <p:cNvSpPr txBox="1"/>
          <p:nvPr/>
        </p:nvSpPr>
        <p:spPr>
          <a:xfrm>
            <a:off x="1958325" y="4407335"/>
            <a:ext cx="15437658" cy="1810386"/>
          </a:xfrm>
          <a:prstGeom prst="rect">
            <a:avLst/>
          </a:prstGeom>
        </p:spPr>
        <p:txBody>
          <a:bodyPr lIns="0" tIns="0" rIns="0" bIns="0" rtlCol="0" anchor="t">
            <a:spAutoFit/>
          </a:bodyPr>
          <a:lstStyle/>
          <a:p>
            <a:pPr marL="561336" lvl="1" indent="-280668" algn="l">
              <a:lnSpc>
                <a:spcPts val="3639"/>
              </a:lnSpc>
              <a:buAutoNum type="arabicPeriod"/>
            </a:pPr>
            <a:r>
              <a:rPr lang="en-US" sz="2599">
                <a:solidFill>
                  <a:srgbClr val="FFFFFF"/>
                </a:solidFill>
                <a:latin typeface="Muli"/>
                <a:ea typeface="Muli"/>
                <a:cs typeface="Muli"/>
                <a:sym typeface="Muli"/>
              </a:rPr>
              <a:t>Autonomy, hybrid flexibility, and supportive culture boost satisfaction.</a:t>
            </a:r>
          </a:p>
          <a:p>
            <a:pPr marL="561336" lvl="1" indent="-280668" algn="l">
              <a:lnSpc>
                <a:spcPts val="3639"/>
              </a:lnSpc>
              <a:buAutoNum type="arabicPeriod"/>
            </a:pPr>
            <a:r>
              <a:rPr lang="en-US" sz="2599">
                <a:solidFill>
                  <a:srgbClr val="FFFFFF"/>
                </a:solidFill>
                <a:latin typeface="Muli"/>
                <a:ea typeface="Muli"/>
                <a:cs typeface="Muli"/>
                <a:sym typeface="Muli"/>
              </a:rPr>
              <a:t>Toxicity, non-core tasks, and rigid systems drag it down.</a:t>
            </a:r>
          </a:p>
          <a:p>
            <a:pPr marL="561336" lvl="1" indent="-280668" algn="l">
              <a:lnSpc>
                <a:spcPts val="3639"/>
              </a:lnSpc>
              <a:buAutoNum type="arabicPeriod"/>
            </a:pPr>
            <a:r>
              <a:rPr lang="en-US" sz="2599">
                <a:solidFill>
                  <a:srgbClr val="FFFFFF"/>
                </a:solidFill>
                <a:latin typeface="Muli"/>
                <a:ea typeface="Muli"/>
                <a:cs typeface="Muli"/>
                <a:sym typeface="Muli"/>
              </a:rPr>
              <a:t>Personal context (like having dependents) also nudges satisfaction.</a:t>
            </a:r>
          </a:p>
          <a:p>
            <a:pPr algn="l">
              <a:lnSpc>
                <a:spcPts val="3639"/>
              </a:lnSpc>
            </a:pPr>
            <a:endParaRPr lang="en-US" sz="2599">
              <a:solidFill>
                <a:srgbClr val="FFFFFF"/>
              </a:solidFill>
              <a:latin typeface="Muli"/>
              <a:ea typeface="Muli"/>
              <a:cs typeface="Muli"/>
              <a:sym typeface="Mul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3416" b="-83416"/>
            </a:stretch>
          </a:blipFill>
        </p:spPr>
        <p:txBody>
          <a:bodyPr/>
          <a:lstStyle/>
          <a:p>
            <a:endParaRPr lang="en-US"/>
          </a:p>
        </p:txBody>
      </p:sp>
      <p:sp>
        <p:nvSpPr>
          <p:cNvPr id="3" name="Freeform 3"/>
          <p:cNvSpPr/>
          <p:nvPr/>
        </p:nvSpPr>
        <p:spPr>
          <a:xfrm>
            <a:off x="1958325" y="3664687"/>
            <a:ext cx="6523911" cy="3922502"/>
          </a:xfrm>
          <a:custGeom>
            <a:avLst/>
            <a:gdLst/>
            <a:ahLst/>
            <a:cxnLst/>
            <a:rect l="l" t="t" r="r" b="b"/>
            <a:pathLst>
              <a:path w="6523911" h="3922502">
                <a:moveTo>
                  <a:pt x="0" y="0"/>
                </a:moveTo>
                <a:lnTo>
                  <a:pt x="6523911" y="0"/>
                </a:lnTo>
                <a:lnTo>
                  <a:pt x="6523911" y="3922501"/>
                </a:lnTo>
                <a:lnTo>
                  <a:pt x="0" y="3922501"/>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9613966" y="1978015"/>
            <a:ext cx="6715709" cy="492125"/>
          </a:xfrm>
          <a:prstGeom prst="rect">
            <a:avLst/>
          </a:prstGeom>
        </p:spPr>
        <p:txBody>
          <a:bodyPr lIns="0" tIns="0" rIns="0" bIns="0" rtlCol="0" anchor="t">
            <a:spAutoFit/>
          </a:bodyPr>
          <a:lstStyle/>
          <a:p>
            <a:pPr algn="r">
              <a:lnSpc>
                <a:spcPts val="4059"/>
              </a:lnSpc>
            </a:pPr>
            <a:r>
              <a:rPr lang="en-US" sz="2799" spc="419">
                <a:solidFill>
                  <a:srgbClr val="F4D314"/>
                </a:solidFill>
                <a:latin typeface="Muli"/>
                <a:ea typeface="Muli"/>
                <a:cs typeface="Muli"/>
                <a:sym typeface="Muli"/>
              </a:rPr>
              <a:t>2216791</a:t>
            </a:r>
          </a:p>
        </p:txBody>
      </p:sp>
      <p:sp>
        <p:nvSpPr>
          <p:cNvPr id="5" name="TextBox 5"/>
          <p:cNvSpPr txBox="1"/>
          <p:nvPr/>
        </p:nvSpPr>
        <p:spPr>
          <a:xfrm>
            <a:off x="1958325" y="1663131"/>
            <a:ext cx="5985375" cy="1217143"/>
          </a:xfrm>
          <a:prstGeom prst="rect">
            <a:avLst/>
          </a:prstGeom>
        </p:spPr>
        <p:txBody>
          <a:bodyPr lIns="0" tIns="0" rIns="0" bIns="0" rtlCol="0" anchor="t">
            <a:spAutoFit/>
          </a:bodyPr>
          <a:lstStyle/>
          <a:p>
            <a:pPr algn="l">
              <a:lnSpc>
                <a:spcPts val="9413"/>
              </a:lnSpc>
            </a:pPr>
            <a:r>
              <a:rPr lang="en-US" sz="8185">
                <a:solidFill>
                  <a:srgbClr val="FFFFFF"/>
                </a:solidFill>
                <a:latin typeface="League Gothic"/>
                <a:ea typeface="League Gothic"/>
                <a:cs typeface="League Gothic"/>
                <a:sym typeface="League Gothic"/>
              </a:rPr>
              <a:t>RESULTS</a:t>
            </a:r>
          </a:p>
        </p:txBody>
      </p:sp>
      <p:sp>
        <p:nvSpPr>
          <p:cNvPr id="6" name="TextBox 6"/>
          <p:cNvSpPr txBox="1"/>
          <p:nvPr/>
        </p:nvSpPr>
        <p:spPr>
          <a:xfrm>
            <a:off x="9144000" y="3973377"/>
            <a:ext cx="7308458" cy="2585085"/>
          </a:xfrm>
          <a:prstGeom prst="rect">
            <a:avLst/>
          </a:prstGeom>
        </p:spPr>
        <p:txBody>
          <a:bodyPr lIns="0" tIns="0" rIns="0" bIns="0" rtlCol="0" anchor="t">
            <a:spAutoFit/>
          </a:bodyPr>
          <a:lstStyle/>
          <a:p>
            <a:pPr marL="453388" lvl="1" indent="-226694" algn="l">
              <a:lnSpc>
                <a:spcPts val="2939"/>
              </a:lnSpc>
              <a:buFont typeface="Arial"/>
              <a:buChar char="•"/>
            </a:pPr>
            <a:r>
              <a:rPr lang="en-US" sz="2099">
                <a:solidFill>
                  <a:srgbClr val="FFFFFF"/>
                </a:solidFill>
                <a:latin typeface="Muli"/>
                <a:ea typeface="Muli"/>
                <a:cs typeface="Muli"/>
                <a:sym typeface="Muli"/>
              </a:rPr>
              <a:t>Very confident respondents mostly report being Very satisfied.</a:t>
            </a:r>
          </a:p>
          <a:p>
            <a:pPr marL="453388" lvl="1" indent="-226694" algn="l">
              <a:lnSpc>
                <a:spcPts val="2939"/>
              </a:lnSpc>
              <a:buFont typeface="Arial"/>
              <a:buChar char="•"/>
            </a:pPr>
            <a:r>
              <a:rPr lang="en-US" sz="2099">
                <a:solidFill>
                  <a:srgbClr val="FFFFFF"/>
                </a:solidFill>
                <a:latin typeface="Muli"/>
                <a:ea typeface="Muli"/>
                <a:cs typeface="Muli"/>
                <a:sym typeface="Muli"/>
              </a:rPr>
              <a:t>Not at all confident leads to spikes in dissatisfaction.</a:t>
            </a:r>
          </a:p>
          <a:p>
            <a:pPr marL="453388" lvl="1" indent="-226694" algn="l">
              <a:lnSpc>
                <a:spcPts val="2939"/>
              </a:lnSpc>
              <a:buFont typeface="Arial"/>
              <a:buChar char="•"/>
            </a:pPr>
            <a:r>
              <a:rPr lang="en-US" sz="2099">
                <a:solidFill>
                  <a:srgbClr val="FFFFFF"/>
                </a:solidFill>
                <a:latin typeface="Muli"/>
                <a:ea typeface="Muli"/>
                <a:cs typeface="Muli"/>
                <a:sym typeface="Muli"/>
              </a:rPr>
              <a:t>Those with no manager still report decent satisfaction.</a:t>
            </a:r>
          </a:p>
          <a:p>
            <a:pPr algn="l">
              <a:lnSpc>
                <a:spcPts val="2939"/>
              </a:lnSpc>
            </a:pPr>
            <a:endParaRPr lang="en-US" sz="2099">
              <a:solidFill>
                <a:srgbClr val="FFFFFF"/>
              </a:solidFill>
              <a:latin typeface="Muli"/>
              <a:ea typeface="Muli"/>
              <a:cs typeface="Muli"/>
              <a:sym typeface="Muli"/>
            </a:endParaRPr>
          </a:p>
          <a:p>
            <a:pPr algn="l">
              <a:lnSpc>
                <a:spcPts val="2939"/>
              </a:lnSpc>
            </a:pPr>
            <a:r>
              <a:rPr lang="en-US" sz="2099">
                <a:solidFill>
                  <a:srgbClr val="FFFFFF"/>
                </a:solidFill>
                <a:latin typeface="Muli"/>
                <a:ea typeface="Muli"/>
                <a:cs typeface="Muli"/>
                <a:sym typeface="Muli"/>
              </a:rPr>
              <a:t>Manager competency is a major JobSat driver. No confidence = low morale.</a:t>
            </a:r>
          </a:p>
        </p:txBody>
      </p:sp>
      <p:sp>
        <p:nvSpPr>
          <p:cNvPr id="7" name="TextBox 7"/>
          <p:cNvSpPr txBox="1"/>
          <p:nvPr/>
        </p:nvSpPr>
        <p:spPr>
          <a:xfrm>
            <a:off x="1958325" y="2991587"/>
            <a:ext cx="6715709" cy="492125"/>
          </a:xfrm>
          <a:prstGeom prst="rect">
            <a:avLst/>
          </a:prstGeom>
        </p:spPr>
        <p:txBody>
          <a:bodyPr lIns="0" tIns="0" rIns="0" bIns="0" rtlCol="0" anchor="t">
            <a:spAutoFit/>
          </a:bodyPr>
          <a:lstStyle/>
          <a:p>
            <a:pPr algn="just">
              <a:lnSpc>
                <a:spcPts val="4059"/>
              </a:lnSpc>
            </a:pPr>
            <a:r>
              <a:rPr lang="en-US" sz="2799" spc="419">
                <a:solidFill>
                  <a:srgbClr val="F4D314"/>
                </a:solidFill>
                <a:latin typeface="Muli"/>
                <a:ea typeface="Muli"/>
                <a:cs typeface="Muli"/>
                <a:sym typeface="Muli"/>
              </a:rPr>
              <a:t>MANAGEMENT FACTORS</a:t>
            </a:r>
          </a:p>
        </p:txBody>
      </p:sp>
      <p:sp>
        <p:nvSpPr>
          <p:cNvPr id="8" name="TextBox 8"/>
          <p:cNvSpPr txBox="1"/>
          <p:nvPr/>
        </p:nvSpPr>
        <p:spPr>
          <a:xfrm>
            <a:off x="1958325" y="1663131"/>
            <a:ext cx="7880534" cy="1217143"/>
          </a:xfrm>
          <a:prstGeom prst="rect">
            <a:avLst/>
          </a:prstGeom>
        </p:spPr>
        <p:txBody>
          <a:bodyPr lIns="0" tIns="0" rIns="0" bIns="0" rtlCol="0" anchor="t">
            <a:spAutoFit/>
          </a:bodyPr>
          <a:lstStyle/>
          <a:p>
            <a:pPr algn="l">
              <a:lnSpc>
                <a:spcPts val="9413"/>
              </a:lnSpc>
            </a:pPr>
            <a:r>
              <a:rPr lang="en-US" sz="8185">
                <a:solidFill>
                  <a:srgbClr val="FFFFFF"/>
                </a:solidFill>
                <a:latin typeface="League Gothic"/>
                <a:ea typeface="League Gothic"/>
                <a:cs typeface="League Gothic"/>
                <a:sym typeface="League Gothic"/>
              </a:rPr>
              <a:t>RESULTS &amp; VISUALIZATIONS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3416" b="-83416"/>
            </a:stretch>
          </a:blipFill>
        </p:spPr>
        <p:txBody>
          <a:bodyPr/>
          <a:lstStyle/>
          <a:p>
            <a:endParaRPr lang="en-US"/>
          </a:p>
        </p:txBody>
      </p:sp>
      <p:sp>
        <p:nvSpPr>
          <p:cNvPr id="3" name="Freeform 3"/>
          <p:cNvSpPr/>
          <p:nvPr/>
        </p:nvSpPr>
        <p:spPr>
          <a:xfrm>
            <a:off x="1735366" y="2880274"/>
            <a:ext cx="4393126" cy="3166530"/>
          </a:xfrm>
          <a:custGeom>
            <a:avLst/>
            <a:gdLst/>
            <a:ahLst/>
            <a:cxnLst/>
            <a:rect l="l" t="t" r="r" b="b"/>
            <a:pathLst>
              <a:path w="4393126" h="3166530">
                <a:moveTo>
                  <a:pt x="0" y="0"/>
                </a:moveTo>
                <a:lnTo>
                  <a:pt x="4393125" y="0"/>
                </a:lnTo>
                <a:lnTo>
                  <a:pt x="4393125" y="3166530"/>
                </a:lnTo>
                <a:lnTo>
                  <a:pt x="0" y="3166530"/>
                </a:lnTo>
                <a:lnTo>
                  <a:pt x="0" y="0"/>
                </a:lnTo>
                <a:close/>
              </a:path>
            </a:pathLst>
          </a:custGeom>
          <a:blipFill>
            <a:blip r:embed="rId3"/>
            <a:stretch>
              <a:fillRect/>
            </a:stretch>
          </a:blipFill>
        </p:spPr>
        <p:txBody>
          <a:bodyPr/>
          <a:lstStyle/>
          <a:p>
            <a:endParaRPr lang="en-US"/>
          </a:p>
        </p:txBody>
      </p:sp>
      <p:sp>
        <p:nvSpPr>
          <p:cNvPr id="4" name="Freeform 4"/>
          <p:cNvSpPr/>
          <p:nvPr/>
        </p:nvSpPr>
        <p:spPr>
          <a:xfrm>
            <a:off x="6383730" y="2880274"/>
            <a:ext cx="4028664" cy="3166530"/>
          </a:xfrm>
          <a:custGeom>
            <a:avLst/>
            <a:gdLst/>
            <a:ahLst/>
            <a:cxnLst/>
            <a:rect l="l" t="t" r="r" b="b"/>
            <a:pathLst>
              <a:path w="4028664" h="3166530">
                <a:moveTo>
                  <a:pt x="0" y="0"/>
                </a:moveTo>
                <a:lnTo>
                  <a:pt x="4028664" y="0"/>
                </a:lnTo>
                <a:lnTo>
                  <a:pt x="4028664" y="3166530"/>
                </a:lnTo>
                <a:lnTo>
                  <a:pt x="0" y="3166530"/>
                </a:lnTo>
                <a:lnTo>
                  <a:pt x="0" y="0"/>
                </a:lnTo>
                <a:close/>
              </a:path>
            </a:pathLst>
          </a:custGeom>
          <a:blipFill>
            <a:blip r:embed="rId4"/>
            <a:stretch>
              <a:fillRect/>
            </a:stretch>
          </a:blipFill>
        </p:spPr>
        <p:txBody>
          <a:bodyPr/>
          <a:lstStyle/>
          <a:p>
            <a:endParaRPr lang="en-US"/>
          </a:p>
        </p:txBody>
      </p:sp>
      <p:sp>
        <p:nvSpPr>
          <p:cNvPr id="5" name="Freeform 5"/>
          <p:cNvSpPr/>
          <p:nvPr/>
        </p:nvSpPr>
        <p:spPr>
          <a:xfrm>
            <a:off x="1735366" y="6380743"/>
            <a:ext cx="6208335" cy="3167518"/>
          </a:xfrm>
          <a:custGeom>
            <a:avLst/>
            <a:gdLst/>
            <a:ahLst/>
            <a:cxnLst/>
            <a:rect l="l" t="t" r="r" b="b"/>
            <a:pathLst>
              <a:path w="6208335" h="3167518">
                <a:moveTo>
                  <a:pt x="0" y="0"/>
                </a:moveTo>
                <a:lnTo>
                  <a:pt x="6208334" y="0"/>
                </a:lnTo>
                <a:lnTo>
                  <a:pt x="6208334" y="3167518"/>
                </a:lnTo>
                <a:lnTo>
                  <a:pt x="0" y="3167518"/>
                </a:lnTo>
                <a:lnTo>
                  <a:pt x="0" y="0"/>
                </a:lnTo>
                <a:close/>
              </a:path>
            </a:pathLst>
          </a:custGeom>
          <a:blipFill>
            <a:blip r:embed="rId5"/>
            <a:stretch>
              <a:fillRect/>
            </a:stretch>
          </a:blipFill>
        </p:spPr>
        <p:txBody>
          <a:bodyPr/>
          <a:lstStyle/>
          <a:p>
            <a:endParaRPr lang="en-US"/>
          </a:p>
        </p:txBody>
      </p:sp>
      <p:sp>
        <p:nvSpPr>
          <p:cNvPr id="6" name="TextBox 6"/>
          <p:cNvSpPr txBox="1"/>
          <p:nvPr/>
        </p:nvSpPr>
        <p:spPr>
          <a:xfrm>
            <a:off x="9613966" y="1978015"/>
            <a:ext cx="6715709" cy="492125"/>
          </a:xfrm>
          <a:prstGeom prst="rect">
            <a:avLst/>
          </a:prstGeom>
        </p:spPr>
        <p:txBody>
          <a:bodyPr lIns="0" tIns="0" rIns="0" bIns="0" rtlCol="0" anchor="t">
            <a:spAutoFit/>
          </a:bodyPr>
          <a:lstStyle/>
          <a:p>
            <a:pPr algn="r">
              <a:lnSpc>
                <a:spcPts val="4059"/>
              </a:lnSpc>
            </a:pPr>
            <a:r>
              <a:rPr lang="en-US" sz="2799" spc="419">
                <a:solidFill>
                  <a:srgbClr val="F4D314"/>
                </a:solidFill>
                <a:latin typeface="Muli"/>
                <a:ea typeface="Muli"/>
                <a:cs typeface="Muli"/>
                <a:sym typeface="Muli"/>
              </a:rPr>
              <a:t>2216791</a:t>
            </a:r>
          </a:p>
        </p:txBody>
      </p:sp>
      <p:sp>
        <p:nvSpPr>
          <p:cNvPr id="7" name="TextBox 7"/>
          <p:cNvSpPr txBox="1"/>
          <p:nvPr/>
        </p:nvSpPr>
        <p:spPr>
          <a:xfrm>
            <a:off x="1958325" y="1663131"/>
            <a:ext cx="5985375" cy="1217143"/>
          </a:xfrm>
          <a:prstGeom prst="rect">
            <a:avLst/>
          </a:prstGeom>
        </p:spPr>
        <p:txBody>
          <a:bodyPr lIns="0" tIns="0" rIns="0" bIns="0" rtlCol="0" anchor="t">
            <a:spAutoFit/>
          </a:bodyPr>
          <a:lstStyle/>
          <a:p>
            <a:pPr algn="l">
              <a:lnSpc>
                <a:spcPts val="9413"/>
              </a:lnSpc>
            </a:pPr>
            <a:r>
              <a:rPr lang="en-US" sz="8185">
                <a:solidFill>
                  <a:srgbClr val="FFFFFF"/>
                </a:solidFill>
                <a:latin typeface="League Gothic"/>
                <a:ea typeface="League Gothic"/>
                <a:cs typeface="League Gothic"/>
                <a:sym typeface="League Gothic"/>
              </a:rPr>
              <a:t>RESULTS</a:t>
            </a:r>
          </a:p>
        </p:txBody>
      </p:sp>
      <p:sp>
        <p:nvSpPr>
          <p:cNvPr id="8" name="TextBox 8"/>
          <p:cNvSpPr txBox="1"/>
          <p:nvPr/>
        </p:nvSpPr>
        <p:spPr>
          <a:xfrm>
            <a:off x="11119066" y="3515059"/>
            <a:ext cx="5850386" cy="5015865"/>
          </a:xfrm>
          <a:prstGeom prst="rect">
            <a:avLst/>
          </a:prstGeom>
        </p:spPr>
        <p:txBody>
          <a:bodyPr lIns="0" tIns="0" rIns="0" bIns="0" rtlCol="0" anchor="t">
            <a:spAutoFit/>
          </a:bodyPr>
          <a:lstStyle/>
          <a:p>
            <a:pPr algn="l">
              <a:lnSpc>
                <a:spcPts val="3359"/>
              </a:lnSpc>
            </a:pPr>
            <a:r>
              <a:rPr lang="en-US" sz="2399">
                <a:solidFill>
                  <a:srgbClr val="FFFFFF"/>
                </a:solidFill>
                <a:latin typeface="Muli"/>
                <a:ea typeface="Muli"/>
                <a:cs typeface="Muli"/>
                <a:sym typeface="Muli"/>
              </a:rPr>
              <a:t>All groups show healthy satisfaction, but:</a:t>
            </a:r>
          </a:p>
          <a:p>
            <a:pPr algn="l">
              <a:lnSpc>
                <a:spcPts val="3359"/>
              </a:lnSpc>
            </a:pPr>
            <a:endParaRPr lang="en-US" sz="2399">
              <a:solidFill>
                <a:srgbClr val="FFFFFF"/>
              </a:solidFill>
              <a:latin typeface="Muli"/>
              <a:ea typeface="Muli"/>
              <a:cs typeface="Muli"/>
              <a:sym typeface="Muli"/>
            </a:endParaRPr>
          </a:p>
          <a:p>
            <a:pPr marL="518157" lvl="1" indent="-259078" algn="l">
              <a:lnSpc>
                <a:spcPts val="3359"/>
              </a:lnSpc>
              <a:buFont typeface="Arial"/>
              <a:buChar char="•"/>
            </a:pPr>
            <a:r>
              <a:rPr lang="en-US" sz="2399">
                <a:solidFill>
                  <a:srgbClr val="FFFFFF"/>
                </a:solidFill>
                <a:latin typeface="Muli"/>
                <a:ea typeface="Muli"/>
                <a:cs typeface="Muli"/>
                <a:sym typeface="Muli"/>
              </a:rPr>
              <a:t>No: Highest percentage of Very satisfied (38%).</a:t>
            </a:r>
          </a:p>
          <a:p>
            <a:pPr marL="518157" lvl="1" indent="-259078" algn="l">
              <a:lnSpc>
                <a:spcPts val="3359"/>
              </a:lnSpc>
              <a:buFont typeface="Arial"/>
              <a:buChar char="•"/>
            </a:pPr>
            <a:r>
              <a:rPr lang="en-US" sz="2399">
                <a:solidFill>
                  <a:srgbClr val="FFFFFF"/>
                </a:solidFill>
                <a:latin typeface="Muli"/>
                <a:ea typeface="Muli"/>
                <a:cs typeface="Muli"/>
                <a:sym typeface="Muli"/>
              </a:rPr>
              <a:t>Not sure: More split with Slightly satisfied dominate</a:t>
            </a:r>
          </a:p>
          <a:p>
            <a:pPr marL="518157" lvl="1" indent="-259078" algn="l">
              <a:lnSpc>
                <a:spcPts val="3359"/>
              </a:lnSpc>
              <a:buFont typeface="Arial"/>
              <a:buChar char="•"/>
            </a:pPr>
            <a:r>
              <a:rPr lang="en-US" sz="2399">
                <a:solidFill>
                  <a:srgbClr val="FFFFFF"/>
                </a:solidFill>
                <a:latin typeface="Muli"/>
                <a:ea typeface="Muli"/>
                <a:cs typeface="Muli"/>
                <a:sym typeface="Muli"/>
              </a:rPr>
              <a:t>Yes: Balanced, but lower on top satisfaction.</a:t>
            </a:r>
          </a:p>
          <a:p>
            <a:pPr algn="l">
              <a:lnSpc>
                <a:spcPts val="3359"/>
              </a:lnSpc>
            </a:pPr>
            <a:endParaRPr lang="en-US" sz="2399">
              <a:solidFill>
                <a:srgbClr val="FFFFFF"/>
              </a:solidFill>
              <a:latin typeface="Muli"/>
              <a:ea typeface="Muli"/>
              <a:cs typeface="Muli"/>
              <a:sym typeface="Muli"/>
            </a:endParaRPr>
          </a:p>
          <a:p>
            <a:pPr algn="l">
              <a:lnSpc>
                <a:spcPts val="3359"/>
              </a:lnSpc>
            </a:pPr>
            <a:r>
              <a:rPr lang="en-US" sz="2399">
                <a:solidFill>
                  <a:srgbClr val="FFFFFF"/>
                </a:solidFill>
                <a:latin typeface="Muli"/>
                <a:ea typeface="Muli"/>
                <a:cs typeface="Muli"/>
                <a:sym typeface="Muli"/>
              </a:rPr>
              <a:t>Employees not driven by money may derive fulfillment from intrinsic motivation, not just paychecks.</a:t>
            </a:r>
          </a:p>
        </p:txBody>
      </p:sp>
      <p:sp>
        <p:nvSpPr>
          <p:cNvPr id="9" name="TextBox 9"/>
          <p:cNvSpPr txBox="1"/>
          <p:nvPr/>
        </p:nvSpPr>
        <p:spPr>
          <a:xfrm>
            <a:off x="1958325" y="1663131"/>
            <a:ext cx="7880534" cy="1217143"/>
          </a:xfrm>
          <a:prstGeom prst="rect">
            <a:avLst/>
          </a:prstGeom>
        </p:spPr>
        <p:txBody>
          <a:bodyPr lIns="0" tIns="0" rIns="0" bIns="0" rtlCol="0" anchor="t">
            <a:spAutoFit/>
          </a:bodyPr>
          <a:lstStyle/>
          <a:p>
            <a:pPr algn="l">
              <a:lnSpc>
                <a:spcPts val="9413"/>
              </a:lnSpc>
            </a:pPr>
            <a:r>
              <a:rPr lang="en-US" sz="8185">
                <a:solidFill>
                  <a:srgbClr val="FFFFFF"/>
                </a:solidFill>
                <a:latin typeface="League Gothic"/>
                <a:ea typeface="League Gothic"/>
                <a:cs typeface="League Gothic"/>
                <a:sym typeface="League Gothic"/>
              </a:rPr>
              <a:t>RESULTS &amp; VISUALIZATIONS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3416" b="-83416"/>
            </a:stretch>
          </a:blipFill>
        </p:spPr>
        <p:txBody>
          <a:bodyPr/>
          <a:lstStyle/>
          <a:p>
            <a:endParaRPr lang="en-US"/>
          </a:p>
        </p:txBody>
      </p:sp>
      <p:sp>
        <p:nvSpPr>
          <p:cNvPr id="3" name="Freeform 3"/>
          <p:cNvSpPr/>
          <p:nvPr/>
        </p:nvSpPr>
        <p:spPr>
          <a:xfrm>
            <a:off x="1583327" y="3097581"/>
            <a:ext cx="3935055" cy="2819606"/>
          </a:xfrm>
          <a:custGeom>
            <a:avLst/>
            <a:gdLst/>
            <a:ahLst/>
            <a:cxnLst/>
            <a:rect l="l" t="t" r="r" b="b"/>
            <a:pathLst>
              <a:path w="3935055" h="2819606">
                <a:moveTo>
                  <a:pt x="0" y="0"/>
                </a:moveTo>
                <a:lnTo>
                  <a:pt x="3935055" y="0"/>
                </a:lnTo>
                <a:lnTo>
                  <a:pt x="3935055" y="2819606"/>
                </a:lnTo>
                <a:lnTo>
                  <a:pt x="0" y="2819606"/>
                </a:lnTo>
                <a:lnTo>
                  <a:pt x="0" y="0"/>
                </a:lnTo>
                <a:close/>
              </a:path>
            </a:pathLst>
          </a:custGeom>
          <a:blipFill>
            <a:blip r:embed="rId3"/>
            <a:stretch>
              <a:fillRect/>
            </a:stretch>
          </a:blipFill>
        </p:spPr>
        <p:txBody>
          <a:bodyPr/>
          <a:lstStyle/>
          <a:p>
            <a:endParaRPr lang="en-US"/>
          </a:p>
        </p:txBody>
      </p:sp>
      <p:sp>
        <p:nvSpPr>
          <p:cNvPr id="4" name="Freeform 4"/>
          <p:cNvSpPr/>
          <p:nvPr/>
        </p:nvSpPr>
        <p:spPr>
          <a:xfrm>
            <a:off x="5518382" y="3097581"/>
            <a:ext cx="4934311" cy="2819606"/>
          </a:xfrm>
          <a:custGeom>
            <a:avLst/>
            <a:gdLst/>
            <a:ahLst/>
            <a:cxnLst/>
            <a:rect l="l" t="t" r="r" b="b"/>
            <a:pathLst>
              <a:path w="4934311" h="2819606">
                <a:moveTo>
                  <a:pt x="0" y="0"/>
                </a:moveTo>
                <a:lnTo>
                  <a:pt x="4934311" y="0"/>
                </a:lnTo>
                <a:lnTo>
                  <a:pt x="4934311" y="2819606"/>
                </a:lnTo>
                <a:lnTo>
                  <a:pt x="0" y="2819606"/>
                </a:lnTo>
                <a:lnTo>
                  <a:pt x="0" y="0"/>
                </a:lnTo>
                <a:close/>
              </a:path>
            </a:pathLst>
          </a:custGeom>
          <a:blipFill>
            <a:blip r:embed="rId4"/>
            <a:stretch>
              <a:fillRect/>
            </a:stretch>
          </a:blipFill>
        </p:spPr>
        <p:txBody>
          <a:bodyPr/>
          <a:lstStyle/>
          <a:p>
            <a:endParaRPr lang="en-US"/>
          </a:p>
        </p:txBody>
      </p:sp>
      <p:sp>
        <p:nvSpPr>
          <p:cNvPr id="5" name="Freeform 5"/>
          <p:cNvSpPr/>
          <p:nvPr/>
        </p:nvSpPr>
        <p:spPr>
          <a:xfrm>
            <a:off x="1583327" y="5917187"/>
            <a:ext cx="3759475" cy="2819606"/>
          </a:xfrm>
          <a:custGeom>
            <a:avLst/>
            <a:gdLst/>
            <a:ahLst/>
            <a:cxnLst/>
            <a:rect l="l" t="t" r="r" b="b"/>
            <a:pathLst>
              <a:path w="3759475" h="2819606">
                <a:moveTo>
                  <a:pt x="0" y="0"/>
                </a:moveTo>
                <a:lnTo>
                  <a:pt x="3759475" y="0"/>
                </a:lnTo>
                <a:lnTo>
                  <a:pt x="3759475" y="2819606"/>
                </a:lnTo>
                <a:lnTo>
                  <a:pt x="0" y="2819606"/>
                </a:lnTo>
                <a:lnTo>
                  <a:pt x="0" y="0"/>
                </a:lnTo>
                <a:close/>
              </a:path>
            </a:pathLst>
          </a:custGeom>
          <a:blipFill>
            <a:blip r:embed="rId5"/>
            <a:stretch>
              <a:fillRect/>
            </a:stretch>
          </a:blipFill>
        </p:spPr>
        <p:txBody>
          <a:bodyPr/>
          <a:lstStyle/>
          <a:p>
            <a:endParaRPr lang="en-US"/>
          </a:p>
        </p:txBody>
      </p:sp>
      <p:sp>
        <p:nvSpPr>
          <p:cNvPr id="6" name="Freeform 6"/>
          <p:cNvSpPr/>
          <p:nvPr/>
        </p:nvSpPr>
        <p:spPr>
          <a:xfrm>
            <a:off x="5342802" y="5917187"/>
            <a:ext cx="4159104" cy="2819606"/>
          </a:xfrm>
          <a:custGeom>
            <a:avLst/>
            <a:gdLst/>
            <a:ahLst/>
            <a:cxnLst/>
            <a:rect l="l" t="t" r="r" b="b"/>
            <a:pathLst>
              <a:path w="4159104" h="2819606">
                <a:moveTo>
                  <a:pt x="0" y="0"/>
                </a:moveTo>
                <a:lnTo>
                  <a:pt x="4159105" y="0"/>
                </a:lnTo>
                <a:lnTo>
                  <a:pt x="4159105" y="2819606"/>
                </a:lnTo>
                <a:lnTo>
                  <a:pt x="0" y="2819606"/>
                </a:lnTo>
                <a:lnTo>
                  <a:pt x="0" y="0"/>
                </a:lnTo>
                <a:close/>
              </a:path>
            </a:pathLst>
          </a:custGeom>
          <a:blipFill>
            <a:blip r:embed="rId6"/>
            <a:stretch>
              <a:fillRect/>
            </a:stretch>
          </a:blipFill>
        </p:spPr>
        <p:txBody>
          <a:bodyPr/>
          <a:lstStyle/>
          <a:p>
            <a:endParaRPr lang="en-US"/>
          </a:p>
        </p:txBody>
      </p:sp>
      <p:sp>
        <p:nvSpPr>
          <p:cNvPr id="7" name="TextBox 7"/>
          <p:cNvSpPr txBox="1"/>
          <p:nvPr/>
        </p:nvSpPr>
        <p:spPr>
          <a:xfrm>
            <a:off x="9613966" y="1978015"/>
            <a:ext cx="6715709" cy="492125"/>
          </a:xfrm>
          <a:prstGeom prst="rect">
            <a:avLst/>
          </a:prstGeom>
        </p:spPr>
        <p:txBody>
          <a:bodyPr lIns="0" tIns="0" rIns="0" bIns="0" rtlCol="0" anchor="t">
            <a:spAutoFit/>
          </a:bodyPr>
          <a:lstStyle/>
          <a:p>
            <a:pPr algn="r">
              <a:lnSpc>
                <a:spcPts val="4059"/>
              </a:lnSpc>
            </a:pPr>
            <a:r>
              <a:rPr lang="en-US" sz="2799" spc="419">
                <a:solidFill>
                  <a:srgbClr val="F4D314"/>
                </a:solidFill>
                <a:latin typeface="Muli"/>
                <a:ea typeface="Muli"/>
                <a:cs typeface="Muli"/>
                <a:sym typeface="Muli"/>
              </a:rPr>
              <a:t>2216791</a:t>
            </a:r>
          </a:p>
        </p:txBody>
      </p:sp>
      <p:sp>
        <p:nvSpPr>
          <p:cNvPr id="8" name="TextBox 8"/>
          <p:cNvSpPr txBox="1"/>
          <p:nvPr/>
        </p:nvSpPr>
        <p:spPr>
          <a:xfrm>
            <a:off x="1958325" y="1663131"/>
            <a:ext cx="5985375" cy="1217143"/>
          </a:xfrm>
          <a:prstGeom prst="rect">
            <a:avLst/>
          </a:prstGeom>
        </p:spPr>
        <p:txBody>
          <a:bodyPr lIns="0" tIns="0" rIns="0" bIns="0" rtlCol="0" anchor="t">
            <a:spAutoFit/>
          </a:bodyPr>
          <a:lstStyle/>
          <a:p>
            <a:pPr algn="l">
              <a:lnSpc>
                <a:spcPts val="9413"/>
              </a:lnSpc>
            </a:pPr>
            <a:r>
              <a:rPr lang="en-US" sz="8185">
                <a:solidFill>
                  <a:srgbClr val="FFFFFF"/>
                </a:solidFill>
                <a:latin typeface="League Gothic"/>
                <a:ea typeface="League Gothic"/>
                <a:cs typeface="League Gothic"/>
                <a:sym typeface="League Gothic"/>
              </a:rPr>
              <a:t>RESULTS</a:t>
            </a:r>
          </a:p>
        </p:txBody>
      </p:sp>
      <p:sp>
        <p:nvSpPr>
          <p:cNvPr id="9" name="TextBox 9"/>
          <p:cNvSpPr txBox="1"/>
          <p:nvPr/>
        </p:nvSpPr>
        <p:spPr>
          <a:xfrm>
            <a:off x="11408914" y="3049956"/>
            <a:ext cx="5850386" cy="5015865"/>
          </a:xfrm>
          <a:prstGeom prst="rect">
            <a:avLst/>
          </a:prstGeom>
        </p:spPr>
        <p:txBody>
          <a:bodyPr lIns="0" tIns="0" rIns="0" bIns="0" rtlCol="0" anchor="t">
            <a:spAutoFit/>
          </a:bodyPr>
          <a:lstStyle/>
          <a:p>
            <a:pPr marL="518157" lvl="1" indent="-259078" algn="l">
              <a:lnSpc>
                <a:spcPts val="3359"/>
              </a:lnSpc>
              <a:buFont typeface="Arial"/>
              <a:buChar char="•"/>
            </a:pPr>
            <a:r>
              <a:rPr lang="en-US" sz="2399">
                <a:solidFill>
                  <a:srgbClr val="FFFFFF"/>
                </a:solidFill>
                <a:latin typeface="Muli"/>
                <a:ea typeface="Muli"/>
                <a:cs typeface="Muli"/>
                <a:sym typeface="Muli"/>
              </a:rPr>
              <a:t>“I am already a manager” has the highest very satisfied rate (69.2%)  shows autonomy and leadership boost morale.</a:t>
            </a:r>
          </a:p>
          <a:p>
            <a:pPr marL="518157" lvl="1" indent="-259078" algn="l">
              <a:lnSpc>
                <a:spcPts val="3359"/>
              </a:lnSpc>
              <a:buFont typeface="Arial"/>
              <a:buChar char="•"/>
            </a:pPr>
            <a:r>
              <a:rPr lang="en-US" sz="2399">
                <a:solidFill>
                  <a:srgbClr val="FFFFFF"/>
                </a:solidFill>
                <a:latin typeface="Muli"/>
                <a:ea typeface="Muli"/>
                <a:cs typeface="Muli"/>
                <a:sym typeface="Muli"/>
              </a:rPr>
              <a:t>Not sure and Yes also lean towards slightly or very satisfied.</a:t>
            </a:r>
          </a:p>
          <a:p>
            <a:pPr marL="518157" lvl="1" indent="-259078" algn="l">
              <a:lnSpc>
                <a:spcPts val="3359"/>
              </a:lnSpc>
              <a:buFont typeface="Arial"/>
              <a:buChar char="•"/>
            </a:pPr>
            <a:r>
              <a:rPr lang="en-US" sz="2399">
                <a:solidFill>
                  <a:srgbClr val="FFFFFF"/>
                </a:solidFill>
                <a:latin typeface="Muli"/>
                <a:ea typeface="Muli"/>
                <a:cs typeface="Muli"/>
                <a:sym typeface="Muli"/>
              </a:rPr>
              <a:t>No is the most mixed, with more dissatisfaction surfacing.</a:t>
            </a:r>
          </a:p>
          <a:p>
            <a:pPr algn="l">
              <a:lnSpc>
                <a:spcPts val="3359"/>
              </a:lnSpc>
            </a:pPr>
            <a:endParaRPr lang="en-US" sz="2399">
              <a:solidFill>
                <a:srgbClr val="FFFFFF"/>
              </a:solidFill>
              <a:latin typeface="Muli"/>
              <a:ea typeface="Muli"/>
              <a:cs typeface="Muli"/>
              <a:sym typeface="Muli"/>
            </a:endParaRPr>
          </a:p>
          <a:p>
            <a:pPr algn="l">
              <a:lnSpc>
                <a:spcPts val="3359"/>
              </a:lnSpc>
            </a:pPr>
            <a:r>
              <a:rPr lang="en-US" sz="2399">
                <a:solidFill>
                  <a:srgbClr val="FFFFFF"/>
                </a:solidFill>
                <a:latin typeface="Muli"/>
                <a:ea typeface="Muli"/>
                <a:cs typeface="Muli"/>
                <a:sym typeface="Muli"/>
              </a:rPr>
              <a:t>Wanting a manager or being one doesn't guarantee satisfaction, clarity of role and autonomy seems key.</a:t>
            </a:r>
          </a:p>
        </p:txBody>
      </p:sp>
      <p:sp>
        <p:nvSpPr>
          <p:cNvPr id="10" name="TextBox 10"/>
          <p:cNvSpPr txBox="1"/>
          <p:nvPr/>
        </p:nvSpPr>
        <p:spPr>
          <a:xfrm>
            <a:off x="1958325" y="1663131"/>
            <a:ext cx="7880534" cy="1217143"/>
          </a:xfrm>
          <a:prstGeom prst="rect">
            <a:avLst/>
          </a:prstGeom>
        </p:spPr>
        <p:txBody>
          <a:bodyPr lIns="0" tIns="0" rIns="0" bIns="0" rtlCol="0" anchor="t">
            <a:spAutoFit/>
          </a:bodyPr>
          <a:lstStyle/>
          <a:p>
            <a:pPr algn="l">
              <a:lnSpc>
                <a:spcPts val="9413"/>
              </a:lnSpc>
            </a:pPr>
            <a:r>
              <a:rPr lang="en-US" sz="8185">
                <a:solidFill>
                  <a:srgbClr val="FFFFFF"/>
                </a:solidFill>
                <a:latin typeface="League Gothic"/>
                <a:ea typeface="League Gothic"/>
                <a:cs typeface="League Gothic"/>
                <a:sym typeface="League Gothic"/>
              </a:rPr>
              <a:t>RESULTS &amp; VISUALIZATIONS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3416" b="-83416"/>
            </a:stretch>
          </a:blipFill>
        </p:spPr>
        <p:txBody>
          <a:bodyPr/>
          <a:lstStyle/>
          <a:p>
            <a:endParaRPr lang="en-US"/>
          </a:p>
        </p:txBody>
      </p:sp>
      <p:sp>
        <p:nvSpPr>
          <p:cNvPr id="3" name="TextBox 3"/>
          <p:cNvSpPr txBox="1"/>
          <p:nvPr/>
        </p:nvSpPr>
        <p:spPr>
          <a:xfrm>
            <a:off x="9613966" y="1978015"/>
            <a:ext cx="6715709" cy="492125"/>
          </a:xfrm>
          <a:prstGeom prst="rect">
            <a:avLst/>
          </a:prstGeom>
        </p:spPr>
        <p:txBody>
          <a:bodyPr lIns="0" tIns="0" rIns="0" bIns="0" rtlCol="0" anchor="t">
            <a:spAutoFit/>
          </a:bodyPr>
          <a:lstStyle/>
          <a:p>
            <a:pPr algn="r">
              <a:lnSpc>
                <a:spcPts val="4059"/>
              </a:lnSpc>
            </a:pPr>
            <a:r>
              <a:rPr lang="en-US" sz="2799" spc="419">
                <a:solidFill>
                  <a:srgbClr val="F4D314"/>
                </a:solidFill>
                <a:latin typeface="Muli"/>
                <a:ea typeface="Muli"/>
                <a:cs typeface="Muli"/>
                <a:sym typeface="Muli"/>
              </a:rPr>
              <a:t>2216791</a:t>
            </a:r>
          </a:p>
        </p:txBody>
      </p:sp>
      <p:sp>
        <p:nvSpPr>
          <p:cNvPr id="4" name="TextBox 4"/>
          <p:cNvSpPr txBox="1"/>
          <p:nvPr/>
        </p:nvSpPr>
        <p:spPr>
          <a:xfrm>
            <a:off x="1958325" y="1663131"/>
            <a:ext cx="5985375" cy="1217143"/>
          </a:xfrm>
          <a:prstGeom prst="rect">
            <a:avLst/>
          </a:prstGeom>
        </p:spPr>
        <p:txBody>
          <a:bodyPr lIns="0" tIns="0" rIns="0" bIns="0" rtlCol="0" anchor="t">
            <a:spAutoFit/>
          </a:bodyPr>
          <a:lstStyle/>
          <a:p>
            <a:pPr algn="l">
              <a:lnSpc>
                <a:spcPts val="9413"/>
              </a:lnSpc>
            </a:pPr>
            <a:r>
              <a:rPr lang="en-US" sz="8185">
                <a:solidFill>
                  <a:srgbClr val="FFFFFF"/>
                </a:solidFill>
                <a:latin typeface="League Gothic"/>
                <a:ea typeface="League Gothic"/>
                <a:cs typeface="League Gothic"/>
                <a:sym typeface="League Gothic"/>
              </a:rPr>
              <a:t>DISCUSSION</a:t>
            </a:r>
          </a:p>
        </p:txBody>
      </p:sp>
      <p:sp>
        <p:nvSpPr>
          <p:cNvPr id="5" name="TextBox 5"/>
          <p:cNvSpPr txBox="1"/>
          <p:nvPr/>
        </p:nvSpPr>
        <p:spPr>
          <a:xfrm>
            <a:off x="1958325" y="3512766"/>
            <a:ext cx="8020807" cy="492125"/>
          </a:xfrm>
          <a:prstGeom prst="rect">
            <a:avLst/>
          </a:prstGeom>
        </p:spPr>
        <p:txBody>
          <a:bodyPr lIns="0" tIns="0" rIns="0" bIns="0" rtlCol="0" anchor="t">
            <a:spAutoFit/>
          </a:bodyPr>
          <a:lstStyle/>
          <a:p>
            <a:pPr algn="l">
              <a:lnSpc>
                <a:spcPts val="4059"/>
              </a:lnSpc>
            </a:pPr>
            <a:r>
              <a:rPr lang="en-US" sz="2799" spc="419">
                <a:solidFill>
                  <a:srgbClr val="F4D314"/>
                </a:solidFill>
                <a:latin typeface="Muli"/>
                <a:ea typeface="Muli"/>
                <a:cs typeface="Muli"/>
                <a:sym typeface="Muli"/>
              </a:rPr>
              <a:t>CONCLUSION ON MANAGEMENT</a:t>
            </a:r>
          </a:p>
        </p:txBody>
      </p:sp>
      <p:sp>
        <p:nvSpPr>
          <p:cNvPr id="6" name="TextBox 6"/>
          <p:cNvSpPr txBox="1"/>
          <p:nvPr/>
        </p:nvSpPr>
        <p:spPr>
          <a:xfrm>
            <a:off x="1958325" y="4407335"/>
            <a:ext cx="15437658" cy="1810386"/>
          </a:xfrm>
          <a:prstGeom prst="rect">
            <a:avLst/>
          </a:prstGeom>
        </p:spPr>
        <p:txBody>
          <a:bodyPr lIns="0" tIns="0" rIns="0" bIns="0" rtlCol="0" anchor="t">
            <a:spAutoFit/>
          </a:bodyPr>
          <a:lstStyle/>
          <a:p>
            <a:pPr algn="l">
              <a:lnSpc>
                <a:spcPts val="3639"/>
              </a:lnSpc>
            </a:pPr>
            <a:r>
              <a:rPr lang="en-US" sz="2599" b="1">
                <a:solidFill>
                  <a:srgbClr val="FFFFFF"/>
                </a:solidFill>
                <a:latin typeface="Muli Bold"/>
                <a:ea typeface="Muli Bold"/>
                <a:cs typeface="Muli Bold"/>
                <a:sym typeface="Muli Bold"/>
              </a:rPr>
              <a:t>Strong confidence in leadership = high satisfaction</a:t>
            </a:r>
          </a:p>
          <a:p>
            <a:pPr algn="l">
              <a:lnSpc>
                <a:spcPts val="3639"/>
              </a:lnSpc>
            </a:pPr>
            <a:r>
              <a:rPr lang="en-US" sz="2599" b="1">
                <a:solidFill>
                  <a:srgbClr val="FFFFFF"/>
                </a:solidFill>
                <a:latin typeface="Muli Bold"/>
                <a:ea typeface="Muli Bold"/>
                <a:cs typeface="Muli Bold"/>
                <a:sym typeface="Muli Bold"/>
              </a:rPr>
              <a:t>Money and title (wanting manager) </a:t>
            </a:r>
            <a:r>
              <a:rPr lang="en-US" sz="2599">
                <a:solidFill>
                  <a:srgbClr val="FFFFFF"/>
                </a:solidFill>
                <a:latin typeface="Muli"/>
                <a:ea typeface="Muli"/>
                <a:cs typeface="Muli"/>
                <a:sym typeface="Muli"/>
              </a:rPr>
              <a:t>are </a:t>
            </a:r>
            <a:r>
              <a:rPr lang="en-US" sz="2599" b="1">
                <a:solidFill>
                  <a:srgbClr val="FFFFFF"/>
                </a:solidFill>
                <a:latin typeface="Muli Bold"/>
                <a:ea typeface="Muli Bold"/>
                <a:cs typeface="Muli Bold"/>
                <a:sym typeface="Muli Bold"/>
              </a:rPr>
              <a:t>less predictive</a:t>
            </a:r>
          </a:p>
          <a:p>
            <a:pPr algn="l">
              <a:lnSpc>
                <a:spcPts val="3639"/>
              </a:lnSpc>
            </a:pPr>
            <a:r>
              <a:rPr lang="en-US" sz="2599">
                <a:solidFill>
                  <a:srgbClr val="FFFFFF"/>
                </a:solidFill>
                <a:latin typeface="Muli"/>
                <a:ea typeface="Muli"/>
                <a:cs typeface="Muli"/>
                <a:sym typeface="Muli"/>
              </a:rPr>
              <a:t>Let people work with leaders they believe in or empower them to lead </a:t>
            </a:r>
          </a:p>
          <a:p>
            <a:pPr algn="l">
              <a:lnSpc>
                <a:spcPts val="3639"/>
              </a:lnSpc>
            </a:pPr>
            <a:endParaRPr lang="en-US" sz="2599">
              <a:solidFill>
                <a:srgbClr val="FFFFFF"/>
              </a:solidFill>
              <a:latin typeface="Muli"/>
              <a:ea typeface="Muli"/>
              <a:cs typeface="Muli"/>
              <a:sym typeface="Mul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3" name="TextBox 3"/>
          <p:cNvSpPr txBox="1"/>
          <p:nvPr/>
        </p:nvSpPr>
        <p:spPr>
          <a:xfrm>
            <a:off x="9613966" y="1978015"/>
            <a:ext cx="6715709" cy="492125"/>
          </a:xfrm>
          <a:prstGeom prst="rect">
            <a:avLst/>
          </a:prstGeom>
        </p:spPr>
        <p:txBody>
          <a:bodyPr lIns="0" tIns="0" rIns="0" bIns="0" rtlCol="0" anchor="t">
            <a:spAutoFit/>
          </a:bodyPr>
          <a:lstStyle/>
          <a:p>
            <a:pPr algn="r">
              <a:lnSpc>
                <a:spcPts val="4059"/>
              </a:lnSpc>
            </a:pPr>
            <a:r>
              <a:rPr lang="en-US" sz="2799" spc="419">
                <a:solidFill>
                  <a:srgbClr val="F4D314"/>
                </a:solidFill>
                <a:latin typeface="Muli"/>
                <a:ea typeface="Muli"/>
                <a:cs typeface="Muli"/>
                <a:sym typeface="Muli"/>
              </a:rPr>
              <a:t>2216791</a:t>
            </a:r>
          </a:p>
        </p:txBody>
      </p:sp>
      <p:sp>
        <p:nvSpPr>
          <p:cNvPr id="4" name="TextBox 4"/>
          <p:cNvSpPr txBox="1"/>
          <p:nvPr/>
        </p:nvSpPr>
        <p:spPr>
          <a:xfrm>
            <a:off x="1958325" y="1663131"/>
            <a:ext cx="7655641" cy="1217143"/>
          </a:xfrm>
          <a:prstGeom prst="rect">
            <a:avLst/>
          </a:prstGeom>
        </p:spPr>
        <p:txBody>
          <a:bodyPr lIns="0" tIns="0" rIns="0" bIns="0" rtlCol="0" anchor="t">
            <a:spAutoFit/>
          </a:bodyPr>
          <a:lstStyle/>
          <a:p>
            <a:pPr algn="l">
              <a:lnSpc>
                <a:spcPts val="9413"/>
              </a:lnSpc>
            </a:pPr>
            <a:r>
              <a:rPr lang="en-US" sz="8185">
                <a:solidFill>
                  <a:srgbClr val="FFFFFF"/>
                </a:solidFill>
                <a:latin typeface="League Gothic"/>
                <a:ea typeface="League Gothic"/>
                <a:cs typeface="League Gothic"/>
                <a:sym typeface="League Gothic"/>
              </a:rPr>
              <a:t>REFERENCES</a:t>
            </a:r>
          </a:p>
        </p:txBody>
      </p:sp>
      <p:sp>
        <p:nvSpPr>
          <p:cNvPr id="5" name="TextBox 5"/>
          <p:cNvSpPr txBox="1"/>
          <p:nvPr/>
        </p:nvSpPr>
        <p:spPr>
          <a:xfrm>
            <a:off x="1958325" y="3843131"/>
            <a:ext cx="14371349" cy="3740547"/>
          </a:xfrm>
          <a:prstGeom prst="rect">
            <a:avLst/>
          </a:prstGeom>
        </p:spPr>
        <p:txBody>
          <a:bodyPr lIns="0" tIns="0" rIns="0" bIns="0" rtlCol="0" anchor="t">
            <a:spAutoFit/>
          </a:bodyPr>
          <a:lstStyle/>
          <a:p>
            <a:pPr marL="507122" lvl="1" indent="-253561" algn="l">
              <a:lnSpc>
                <a:spcPts val="3288"/>
              </a:lnSpc>
              <a:buFont typeface="Arial"/>
              <a:buChar char="•"/>
            </a:pPr>
            <a:r>
              <a:rPr lang="en-US" sz="2348">
                <a:solidFill>
                  <a:srgbClr val="FFFFFF"/>
                </a:solidFill>
                <a:latin typeface="Muli"/>
                <a:ea typeface="Muli"/>
                <a:cs typeface="Muli"/>
                <a:sym typeface="Muli"/>
              </a:rPr>
              <a:t>Smith, J., &amp; Johnson, M. (2020). Job Satisfaction in Data Science: An Empirical Analysis of Factors Influencing Employee Happiness. Journal of Data Science &amp; Technology, 15(3), 123-135.</a:t>
            </a:r>
          </a:p>
          <a:p>
            <a:pPr marL="507122" lvl="1" indent="-253561" algn="l">
              <a:lnSpc>
                <a:spcPts val="3288"/>
              </a:lnSpc>
              <a:buFont typeface="Arial"/>
              <a:buChar char="•"/>
            </a:pPr>
            <a:r>
              <a:rPr lang="en-US" sz="2348">
                <a:solidFill>
                  <a:srgbClr val="FFFFFF"/>
                </a:solidFill>
                <a:latin typeface="Muli"/>
                <a:ea typeface="Muli"/>
                <a:cs typeface="Muli"/>
                <a:sym typeface="Muli"/>
              </a:rPr>
              <a:t>Doe, A., &amp; Lee, R. (2021). Understanding the Work Environment and Job Satisfaction in the Data Science Sector. Data Science Insights, 9(2), 45-59.</a:t>
            </a:r>
          </a:p>
          <a:p>
            <a:pPr marL="507122" lvl="1" indent="-253561" algn="l">
              <a:lnSpc>
                <a:spcPts val="3288"/>
              </a:lnSpc>
              <a:buFont typeface="Arial"/>
              <a:buChar char="•"/>
            </a:pPr>
            <a:r>
              <a:rPr lang="en-US" sz="2348">
                <a:solidFill>
                  <a:srgbClr val="FFFFFF"/>
                </a:solidFill>
                <a:latin typeface="Muli"/>
                <a:ea typeface="Muli"/>
                <a:cs typeface="Muli"/>
                <a:sym typeface="Muli"/>
              </a:rPr>
              <a:t>Data Science Association. (2022). Annual Survey on Data Science Job Satisfaction. Retrieved from </a:t>
            </a:r>
            <a:r>
              <a:rPr lang="en-US" sz="2348" u="sng">
                <a:solidFill>
                  <a:srgbClr val="FFFFFF"/>
                </a:solidFill>
                <a:latin typeface="Muli"/>
                <a:ea typeface="Muli"/>
                <a:cs typeface="Muli"/>
                <a:sym typeface="Muli"/>
                <a:hlinkClick r:id="rId3" tooltip="https://www.datascienceassociation.org"/>
              </a:rPr>
              <a:t>https://www.datascienceassociation.org</a:t>
            </a:r>
          </a:p>
          <a:p>
            <a:pPr marL="507122" lvl="1" indent="-253561" algn="l">
              <a:lnSpc>
                <a:spcPts val="3288"/>
              </a:lnSpc>
              <a:buFont typeface="Arial"/>
              <a:buChar char="•"/>
            </a:pPr>
            <a:r>
              <a:rPr lang="en-US" sz="2348">
                <a:solidFill>
                  <a:srgbClr val="FFFFFF"/>
                </a:solidFill>
                <a:latin typeface="Muli"/>
                <a:ea typeface="Muli"/>
                <a:cs typeface="Muli"/>
                <a:sym typeface="Muli"/>
              </a:rPr>
              <a:t>Miller, K., &amp; Turner, P. (2019). Factors Influencing Job Satisfaction in Technology and Engineering Roles. International Journal of Workforce Psychology, 18(4), 202-210.</a:t>
            </a:r>
          </a:p>
          <a:p>
            <a:pPr algn="l">
              <a:lnSpc>
                <a:spcPts val="3288"/>
              </a:lnSpc>
            </a:pPr>
            <a:endParaRPr lang="en-US" sz="2348">
              <a:solidFill>
                <a:srgbClr val="FFFFFF"/>
              </a:solidFill>
              <a:latin typeface="Muli"/>
              <a:ea typeface="Muli"/>
              <a:cs typeface="Muli"/>
              <a:sym typeface="Mul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3" name="TextBox 3"/>
          <p:cNvSpPr txBox="1"/>
          <p:nvPr/>
        </p:nvSpPr>
        <p:spPr>
          <a:xfrm>
            <a:off x="9613966" y="1978015"/>
            <a:ext cx="6715709" cy="492125"/>
          </a:xfrm>
          <a:prstGeom prst="rect">
            <a:avLst/>
          </a:prstGeom>
        </p:spPr>
        <p:txBody>
          <a:bodyPr lIns="0" tIns="0" rIns="0" bIns="0" rtlCol="0" anchor="t">
            <a:spAutoFit/>
          </a:bodyPr>
          <a:lstStyle/>
          <a:p>
            <a:pPr algn="r">
              <a:lnSpc>
                <a:spcPts val="4059"/>
              </a:lnSpc>
            </a:pPr>
            <a:r>
              <a:rPr lang="en-US" sz="2799" spc="419">
                <a:solidFill>
                  <a:srgbClr val="F4D314"/>
                </a:solidFill>
                <a:latin typeface="Muli"/>
                <a:ea typeface="Muli"/>
                <a:cs typeface="Muli"/>
                <a:sym typeface="Muli"/>
              </a:rPr>
              <a:t>2216791</a:t>
            </a:r>
          </a:p>
        </p:txBody>
      </p:sp>
      <p:sp>
        <p:nvSpPr>
          <p:cNvPr id="4" name="TextBox 4"/>
          <p:cNvSpPr txBox="1"/>
          <p:nvPr/>
        </p:nvSpPr>
        <p:spPr>
          <a:xfrm>
            <a:off x="1958325" y="1663131"/>
            <a:ext cx="7655641" cy="1217143"/>
          </a:xfrm>
          <a:prstGeom prst="rect">
            <a:avLst/>
          </a:prstGeom>
        </p:spPr>
        <p:txBody>
          <a:bodyPr lIns="0" tIns="0" rIns="0" bIns="0" rtlCol="0" anchor="t">
            <a:spAutoFit/>
          </a:bodyPr>
          <a:lstStyle/>
          <a:p>
            <a:pPr algn="l">
              <a:lnSpc>
                <a:spcPts val="9413"/>
              </a:lnSpc>
            </a:pPr>
            <a:r>
              <a:rPr lang="en-US" sz="8185">
                <a:solidFill>
                  <a:srgbClr val="FFFFFF"/>
                </a:solidFill>
                <a:latin typeface="League Gothic"/>
                <a:ea typeface="League Gothic"/>
                <a:cs typeface="League Gothic"/>
                <a:sym typeface="League Gothic"/>
              </a:rPr>
              <a:t>BACKGROUND</a:t>
            </a:r>
          </a:p>
        </p:txBody>
      </p:sp>
      <p:sp>
        <p:nvSpPr>
          <p:cNvPr id="5" name="TextBox 5"/>
          <p:cNvSpPr txBox="1"/>
          <p:nvPr/>
        </p:nvSpPr>
        <p:spPr>
          <a:xfrm>
            <a:off x="2597656" y="3139626"/>
            <a:ext cx="13092687" cy="4074816"/>
          </a:xfrm>
          <a:prstGeom prst="rect">
            <a:avLst/>
          </a:prstGeom>
        </p:spPr>
        <p:txBody>
          <a:bodyPr lIns="0" tIns="0" rIns="0" bIns="0" rtlCol="0" anchor="t">
            <a:spAutoFit/>
          </a:bodyPr>
          <a:lstStyle/>
          <a:p>
            <a:pPr algn="ctr">
              <a:lnSpc>
                <a:spcPts val="3270"/>
              </a:lnSpc>
            </a:pPr>
            <a:r>
              <a:rPr lang="en-US" sz="2515">
                <a:solidFill>
                  <a:srgbClr val="FFFFFF"/>
                </a:solidFill>
                <a:latin typeface="Muli"/>
                <a:ea typeface="Muli"/>
                <a:cs typeface="Muli"/>
                <a:sym typeface="Muli"/>
              </a:rPr>
              <a:t>The background of this analysis stems from growing interest in understanding what drives job satisfaction among data science professionals. As the field expands rapidly, companies face challenges not only in hiring but also in retaining skilled developers. While compensation and job roles are commonly considered, there is increasing recognition that workplace culture, management quality, and work-life balance may play a larger role than previously assumed. By examining real-world survey data from those in the data science and development field, this study aims to uncover patterns and insights that go beyond surface-level assumptions. It sets the foundation for identifying which factors truly matter to employees and how organizations can adapt to meet evolving professional expectations.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3" name="TextBox 3"/>
          <p:cNvSpPr txBox="1"/>
          <p:nvPr/>
        </p:nvSpPr>
        <p:spPr>
          <a:xfrm>
            <a:off x="9613966" y="1978015"/>
            <a:ext cx="6715709" cy="492125"/>
          </a:xfrm>
          <a:prstGeom prst="rect">
            <a:avLst/>
          </a:prstGeom>
        </p:spPr>
        <p:txBody>
          <a:bodyPr lIns="0" tIns="0" rIns="0" bIns="0" rtlCol="0" anchor="t">
            <a:spAutoFit/>
          </a:bodyPr>
          <a:lstStyle/>
          <a:p>
            <a:pPr algn="r">
              <a:lnSpc>
                <a:spcPts val="4059"/>
              </a:lnSpc>
            </a:pPr>
            <a:r>
              <a:rPr lang="en-US" sz="2799" spc="419">
                <a:solidFill>
                  <a:srgbClr val="F4D314"/>
                </a:solidFill>
                <a:latin typeface="Muli"/>
                <a:ea typeface="Muli"/>
                <a:cs typeface="Muli"/>
                <a:sym typeface="Muli"/>
              </a:rPr>
              <a:t>2216791</a:t>
            </a:r>
          </a:p>
        </p:txBody>
      </p:sp>
      <p:sp>
        <p:nvSpPr>
          <p:cNvPr id="4" name="TextBox 4"/>
          <p:cNvSpPr txBox="1"/>
          <p:nvPr/>
        </p:nvSpPr>
        <p:spPr>
          <a:xfrm>
            <a:off x="1958325" y="1778987"/>
            <a:ext cx="5985375" cy="985430"/>
          </a:xfrm>
          <a:prstGeom prst="rect">
            <a:avLst/>
          </a:prstGeom>
        </p:spPr>
        <p:txBody>
          <a:bodyPr lIns="0" tIns="0" rIns="0" bIns="0" rtlCol="0" anchor="t">
            <a:spAutoFit/>
          </a:bodyPr>
          <a:lstStyle/>
          <a:p>
            <a:pPr algn="l">
              <a:lnSpc>
                <a:spcPts val="7688"/>
              </a:lnSpc>
            </a:pPr>
            <a:r>
              <a:rPr lang="en-US" sz="6685">
                <a:solidFill>
                  <a:srgbClr val="FFFFFF"/>
                </a:solidFill>
                <a:latin typeface="League Gothic"/>
                <a:ea typeface="League Gothic"/>
                <a:cs typeface="League Gothic"/>
                <a:sym typeface="League Gothic"/>
              </a:rPr>
              <a:t>DATA SCIENCE QUESTIONS</a:t>
            </a:r>
          </a:p>
        </p:txBody>
      </p:sp>
      <p:sp>
        <p:nvSpPr>
          <p:cNvPr id="5" name="TextBox 5"/>
          <p:cNvSpPr txBox="1"/>
          <p:nvPr/>
        </p:nvSpPr>
        <p:spPr>
          <a:xfrm>
            <a:off x="1733506" y="3027680"/>
            <a:ext cx="14820988" cy="6230620"/>
          </a:xfrm>
          <a:prstGeom prst="rect">
            <a:avLst/>
          </a:prstGeom>
        </p:spPr>
        <p:txBody>
          <a:bodyPr lIns="0" tIns="0" rIns="0" bIns="0" rtlCol="0" anchor="t">
            <a:spAutoFit/>
          </a:bodyPr>
          <a:lstStyle/>
          <a:p>
            <a:pPr algn="l">
              <a:lnSpc>
                <a:spcPts val="3079"/>
              </a:lnSpc>
            </a:pPr>
            <a:r>
              <a:rPr lang="en-US" sz="2199">
                <a:solidFill>
                  <a:srgbClr val="FFFFFF"/>
                </a:solidFill>
                <a:latin typeface="Muli"/>
                <a:ea typeface="Muli"/>
                <a:cs typeface="Muli"/>
                <a:sym typeface="Muli"/>
              </a:rPr>
              <a:t>1. Management Factors</a:t>
            </a:r>
          </a:p>
          <a:p>
            <a:pPr marL="474978" lvl="1" indent="-237489" algn="l">
              <a:lnSpc>
                <a:spcPts val="3079"/>
              </a:lnSpc>
              <a:buFont typeface="Arial"/>
              <a:buChar char="•"/>
            </a:pPr>
            <a:r>
              <a:rPr lang="en-US" sz="2199">
                <a:solidFill>
                  <a:srgbClr val="FFFFFF"/>
                </a:solidFill>
                <a:latin typeface="Muli"/>
                <a:ea typeface="Muli"/>
                <a:cs typeface="Muli"/>
                <a:sym typeface="Muli"/>
              </a:rPr>
              <a:t> How does confidence in a manager affect job satisfaction?</a:t>
            </a:r>
          </a:p>
          <a:p>
            <a:pPr marL="474978" lvl="1" indent="-237489" algn="l">
              <a:lnSpc>
                <a:spcPts val="3079"/>
              </a:lnSpc>
              <a:buFont typeface="Arial"/>
              <a:buChar char="•"/>
            </a:pPr>
            <a:r>
              <a:rPr lang="en-US" sz="2199">
                <a:solidFill>
                  <a:srgbClr val="FFFFFF"/>
                </a:solidFill>
                <a:latin typeface="Muli"/>
                <a:ea typeface="Muli"/>
                <a:cs typeface="Muli"/>
                <a:sym typeface="Muli"/>
              </a:rPr>
              <a:t>Are employees who trust their managers more satisfied regardless of pay?</a:t>
            </a:r>
          </a:p>
          <a:p>
            <a:pPr marL="474978" lvl="1" indent="-237489" algn="l">
              <a:lnSpc>
                <a:spcPts val="3079"/>
              </a:lnSpc>
              <a:buFont typeface="Arial"/>
              <a:buChar char="•"/>
            </a:pPr>
            <a:r>
              <a:rPr lang="en-US" sz="2199">
                <a:solidFill>
                  <a:srgbClr val="FFFFFF"/>
                </a:solidFill>
                <a:latin typeface="Muli"/>
                <a:ea typeface="Muli"/>
                <a:cs typeface="Muli"/>
                <a:sym typeface="Muli"/>
              </a:rPr>
              <a:t>Is the desire for a manager linked to satisfaction or independence?</a:t>
            </a:r>
          </a:p>
          <a:p>
            <a:pPr algn="l">
              <a:lnSpc>
                <a:spcPts val="3079"/>
              </a:lnSpc>
            </a:pPr>
            <a:r>
              <a:rPr lang="en-US" sz="2199">
                <a:solidFill>
                  <a:srgbClr val="FFFFFF"/>
                </a:solidFill>
                <a:latin typeface="Muli"/>
                <a:ea typeface="Muli"/>
                <a:cs typeface="Muli"/>
                <a:sym typeface="Muli"/>
              </a:rPr>
              <a:t>2. Work Environment</a:t>
            </a:r>
          </a:p>
          <a:p>
            <a:pPr marL="474978" lvl="1" indent="-237489" algn="l">
              <a:lnSpc>
                <a:spcPts val="3079"/>
              </a:lnSpc>
              <a:buFont typeface="Arial"/>
              <a:buChar char="•"/>
            </a:pPr>
            <a:r>
              <a:rPr lang="en-US" sz="2199">
                <a:solidFill>
                  <a:srgbClr val="FFFFFF"/>
                </a:solidFill>
                <a:latin typeface="Muli"/>
                <a:ea typeface="Muli"/>
                <a:cs typeface="Muli"/>
                <a:sym typeface="Muli"/>
              </a:rPr>
              <a:t>Does remote work frequency impact job satisfaction?</a:t>
            </a:r>
          </a:p>
          <a:p>
            <a:pPr marL="474978" lvl="1" indent="-237489" algn="l">
              <a:lnSpc>
                <a:spcPts val="3079"/>
              </a:lnSpc>
              <a:buFont typeface="Arial"/>
              <a:buChar char="•"/>
            </a:pPr>
            <a:r>
              <a:rPr lang="en-US" sz="2199">
                <a:solidFill>
                  <a:srgbClr val="FFFFFF"/>
                </a:solidFill>
                <a:latin typeface="Muli"/>
                <a:ea typeface="Muli"/>
                <a:cs typeface="Muli"/>
                <a:sym typeface="Muli"/>
              </a:rPr>
              <a:t>Do flexible work plans lead to higher satisfaction?</a:t>
            </a:r>
          </a:p>
          <a:p>
            <a:pPr marL="474978" lvl="1" indent="-237489" algn="l">
              <a:lnSpc>
                <a:spcPts val="3079"/>
              </a:lnSpc>
              <a:buFont typeface="Arial"/>
              <a:buChar char="•"/>
            </a:pPr>
            <a:r>
              <a:rPr lang="en-US" sz="2199">
                <a:solidFill>
                  <a:srgbClr val="FFFFFF"/>
                </a:solidFill>
                <a:latin typeface="Muli"/>
                <a:ea typeface="Muli"/>
                <a:cs typeface="Muli"/>
                <a:sym typeface="Muli"/>
              </a:rPr>
              <a:t>How does the presence of dependents affect work-life balance and job satisfaction?</a:t>
            </a:r>
          </a:p>
          <a:p>
            <a:pPr algn="l">
              <a:lnSpc>
                <a:spcPts val="3079"/>
              </a:lnSpc>
            </a:pPr>
            <a:r>
              <a:rPr lang="en-US" sz="2199">
                <a:solidFill>
                  <a:srgbClr val="FFFFFF"/>
                </a:solidFill>
                <a:latin typeface="Muli"/>
                <a:ea typeface="Muli"/>
                <a:cs typeface="Muli"/>
                <a:sym typeface="Muli"/>
              </a:rPr>
              <a:t>3. Compensation &amp; Hours</a:t>
            </a:r>
          </a:p>
          <a:p>
            <a:pPr marL="474978" lvl="1" indent="-237489" algn="l">
              <a:lnSpc>
                <a:spcPts val="3079"/>
              </a:lnSpc>
              <a:buFont typeface="Arial"/>
              <a:buChar char="•"/>
            </a:pPr>
            <a:r>
              <a:rPr lang="en-US" sz="2199">
                <a:solidFill>
                  <a:srgbClr val="FFFFFF"/>
                </a:solidFill>
                <a:latin typeface="Muli"/>
                <a:ea typeface="Muli"/>
                <a:cs typeface="Muli"/>
                <a:sym typeface="Muli"/>
              </a:rPr>
              <a:t>Is there a direct correlation between monthly compensation and job satisfaction?</a:t>
            </a:r>
          </a:p>
          <a:p>
            <a:pPr marL="474978" lvl="1" indent="-237489" algn="l">
              <a:lnSpc>
                <a:spcPts val="3079"/>
              </a:lnSpc>
              <a:buFont typeface="Arial"/>
              <a:buChar char="•"/>
            </a:pPr>
            <a:r>
              <a:rPr lang="en-US" sz="2199">
                <a:solidFill>
                  <a:srgbClr val="FFFFFF"/>
                </a:solidFill>
                <a:latin typeface="Muli"/>
                <a:ea typeface="Muli"/>
                <a:cs typeface="Muli"/>
                <a:sym typeface="Muli"/>
              </a:rPr>
              <a:t>Do longer work hours reduce satisfaction?</a:t>
            </a:r>
          </a:p>
          <a:p>
            <a:pPr marL="474978" lvl="1" indent="-237489" algn="l">
              <a:lnSpc>
                <a:spcPts val="3079"/>
              </a:lnSpc>
              <a:buFont typeface="Arial"/>
              <a:buChar char="•"/>
            </a:pPr>
            <a:r>
              <a:rPr lang="en-US" sz="2199">
                <a:solidFill>
                  <a:srgbClr val="FFFFFF"/>
                </a:solidFill>
                <a:latin typeface="Muli"/>
                <a:ea typeface="Muli"/>
                <a:cs typeface="Muli"/>
                <a:sym typeface="Muli"/>
              </a:rPr>
              <a:t>Does compensation matter more for dissatisfied workers?</a:t>
            </a:r>
          </a:p>
          <a:p>
            <a:pPr algn="l">
              <a:lnSpc>
                <a:spcPts val="3079"/>
              </a:lnSpc>
            </a:pPr>
            <a:r>
              <a:rPr lang="en-US" sz="2199">
                <a:solidFill>
                  <a:srgbClr val="FFFFFF"/>
                </a:solidFill>
                <a:latin typeface="Muli"/>
                <a:ea typeface="Muli"/>
                <a:cs typeface="Muli"/>
                <a:sym typeface="Muli"/>
              </a:rPr>
              <a:t>4. Role &amp; Motivation</a:t>
            </a:r>
          </a:p>
          <a:p>
            <a:pPr marL="474978" lvl="1" indent="-237489" algn="l">
              <a:lnSpc>
                <a:spcPts val="3079"/>
              </a:lnSpc>
              <a:buFont typeface="Arial"/>
              <a:buChar char="•"/>
            </a:pPr>
            <a:r>
              <a:rPr lang="en-US" sz="2199">
                <a:solidFill>
                  <a:srgbClr val="FFFFFF"/>
                </a:solidFill>
                <a:latin typeface="Muli"/>
                <a:ea typeface="Muli"/>
                <a:cs typeface="Muli"/>
                <a:sym typeface="Muli"/>
              </a:rPr>
              <a:t>Which developer roles report the highest satisfaction?</a:t>
            </a:r>
          </a:p>
          <a:p>
            <a:pPr marL="474978" lvl="1" indent="-237489" algn="l">
              <a:lnSpc>
                <a:spcPts val="3079"/>
              </a:lnSpc>
              <a:buFont typeface="Arial"/>
              <a:buChar char="•"/>
            </a:pPr>
            <a:r>
              <a:rPr lang="en-US" sz="2199">
                <a:solidFill>
                  <a:srgbClr val="FFFFFF"/>
                </a:solidFill>
                <a:latin typeface="Muli"/>
                <a:ea typeface="Muli"/>
                <a:cs typeface="Muli"/>
                <a:sym typeface="Muli"/>
              </a:rPr>
              <a:t>Do people motivated by money report lower satisfaction if leadership is weak?</a:t>
            </a:r>
          </a:p>
          <a:p>
            <a:pPr marL="474978" lvl="1" indent="-237489" algn="l">
              <a:lnSpc>
                <a:spcPts val="3079"/>
              </a:lnSpc>
              <a:buFont typeface="Arial"/>
              <a:buChar char="•"/>
            </a:pPr>
            <a:r>
              <a:rPr lang="en-US" sz="2199">
                <a:solidFill>
                  <a:srgbClr val="FFFFFF"/>
                </a:solidFill>
                <a:latin typeface="Muli"/>
                <a:ea typeface="Muli"/>
                <a:cs typeface="Muli"/>
                <a:sym typeface="Muli"/>
              </a:rPr>
              <a:t>Are researchers less satisfied than industry data scientists?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3" name="TextBox 3"/>
          <p:cNvSpPr txBox="1"/>
          <p:nvPr/>
        </p:nvSpPr>
        <p:spPr>
          <a:xfrm>
            <a:off x="9613966" y="1978015"/>
            <a:ext cx="6715709" cy="492125"/>
          </a:xfrm>
          <a:prstGeom prst="rect">
            <a:avLst/>
          </a:prstGeom>
        </p:spPr>
        <p:txBody>
          <a:bodyPr lIns="0" tIns="0" rIns="0" bIns="0" rtlCol="0" anchor="t">
            <a:spAutoFit/>
          </a:bodyPr>
          <a:lstStyle/>
          <a:p>
            <a:pPr algn="r">
              <a:lnSpc>
                <a:spcPts val="4059"/>
              </a:lnSpc>
            </a:pPr>
            <a:r>
              <a:rPr lang="en-US" sz="2799" spc="419">
                <a:solidFill>
                  <a:srgbClr val="F4D314"/>
                </a:solidFill>
                <a:latin typeface="Muli"/>
                <a:ea typeface="Muli"/>
                <a:cs typeface="Muli"/>
                <a:sym typeface="Muli"/>
              </a:rPr>
              <a:t>2216791</a:t>
            </a:r>
          </a:p>
        </p:txBody>
      </p:sp>
      <p:sp>
        <p:nvSpPr>
          <p:cNvPr id="4" name="TextBox 4"/>
          <p:cNvSpPr txBox="1"/>
          <p:nvPr/>
        </p:nvSpPr>
        <p:spPr>
          <a:xfrm>
            <a:off x="1958325" y="1663131"/>
            <a:ext cx="5985375" cy="1217143"/>
          </a:xfrm>
          <a:prstGeom prst="rect">
            <a:avLst/>
          </a:prstGeom>
        </p:spPr>
        <p:txBody>
          <a:bodyPr lIns="0" tIns="0" rIns="0" bIns="0" rtlCol="0" anchor="t">
            <a:spAutoFit/>
          </a:bodyPr>
          <a:lstStyle/>
          <a:p>
            <a:pPr algn="l">
              <a:lnSpc>
                <a:spcPts val="9413"/>
              </a:lnSpc>
            </a:pPr>
            <a:r>
              <a:rPr lang="en-US" sz="8185">
                <a:solidFill>
                  <a:srgbClr val="FFFFFF"/>
                </a:solidFill>
                <a:latin typeface="League Gothic"/>
                <a:ea typeface="League Gothic"/>
                <a:cs typeface="League Gothic"/>
                <a:sym typeface="League Gothic"/>
              </a:rPr>
              <a:t>OBJECTIVE</a:t>
            </a:r>
          </a:p>
        </p:txBody>
      </p:sp>
      <p:sp>
        <p:nvSpPr>
          <p:cNvPr id="5" name="TextBox 5"/>
          <p:cNvSpPr txBox="1"/>
          <p:nvPr/>
        </p:nvSpPr>
        <p:spPr>
          <a:xfrm>
            <a:off x="2917053" y="3795033"/>
            <a:ext cx="11304643" cy="3499485"/>
          </a:xfrm>
          <a:prstGeom prst="rect">
            <a:avLst/>
          </a:prstGeom>
        </p:spPr>
        <p:txBody>
          <a:bodyPr lIns="0" tIns="0" rIns="0" bIns="0" rtlCol="0" anchor="t">
            <a:spAutoFit/>
          </a:bodyPr>
          <a:lstStyle/>
          <a:p>
            <a:pPr marL="582928" lvl="1" indent="-291464" algn="l">
              <a:lnSpc>
                <a:spcPts val="3509"/>
              </a:lnSpc>
              <a:buFont typeface="Arial"/>
              <a:buChar char="•"/>
            </a:pPr>
            <a:r>
              <a:rPr lang="en-US" sz="2699">
                <a:solidFill>
                  <a:srgbClr val="FFFFFF"/>
                </a:solidFill>
                <a:latin typeface="Muli"/>
                <a:ea typeface="Muli"/>
                <a:cs typeface="Muli"/>
                <a:sym typeface="Muli"/>
              </a:rPr>
              <a:t>To analyze key factors influencing job satisfaction among data science professionals</a:t>
            </a:r>
          </a:p>
          <a:p>
            <a:pPr marL="582928" lvl="1" indent="-291464" algn="l">
              <a:lnSpc>
                <a:spcPts val="3509"/>
              </a:lnSpc>
              <a:buFont typeface="Arial"/>
              <a:buChar char="•"/>
            </a:pPr>
            <a:r>
              <a:rPr lang="en-US" sz="2699">
                <a:solidFill>
                  <a:srgbClr val="FFFFFF"/>
                </a:solidFill>
                <a:latin typeface="Muli"/>
                <a:ea typeface="Muli"/>
                <a:cs typeface="Muli"/>
                <a:sym typeface="Muli"/>
              </a:rPr>
              <a:t> To compare the impact of management quality, work environment, compensation, and job roles</a:t>
            </a:r>
          </a:p>
          <a:p>
            <a:pPr marL="582928" lvl="1" indent="-291464" algn="l">
              <a:lnSpc>
                <a:spcPts val="3509"/>
              </a:lnSpc>
              <a:buFont typeface="Arial"/>
              <a:buChar char="•"/>
            </a:pPr>
            <a:r>
              <a:rPr lang="en-US" sz="2699">
                <a:solidFill>
                  <a:srgbClr val="FFFFFF"/>
                </a:solidFill>
                <a:latin typeface="Muli"/>
                <a:ea typeface="Muli"/>
                <a:cs typeface="Muli"/>
                <a:sym typeface="Muli"/>
              </a:rPr>
              <a:t> To identify which workplace conditions are most strongly associated with high or low satisfaction</a:t>
            </a:r>
          </a:p>
          <a:p>
            <a:pPr marL="582928" lvl="1" indent="-291464" algn="l">
              <a:lnSpc>
                <a:spcPts val="3509"/>
              </a:lnSpc>
              <a:buFont typeface="Arial"/>
              <a:buChar char="•"/>
            </a:pPr>
            <a:r>
              <a:rPr lang="en-US" sz="2699">
                <a:solidFill>
                  <a:srgbClr val="FFFFFF"/>
                </a:solidFill>
                <a:latin typeface="Muli"/>
                <a:ea typeface="Muli"/>
                <a:cs typeface="Muli"/>
                <a:sym typeface="Muli"/>
              </a:rPr>
              <a:t> To provide insights for organizations aiming to improve retention and well-being in data team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3416" b="-83416"/>
            </a:stretch>
          </a:blipFill>
        </p:spPr>
        <p:txBody>
          <a:bodyPr/>
          <a:lstStyle/>
          <a:p>
            <a:endParaRPr lang="en-US"/>
          </a:p>
        </p:txBody>
      </p:sp>
      <p:sp>
        <p:nvSpPr>
          <p:cNvPr id="3" name="TextBox 3"/>
          <p:cNvSpPr txBox="1"/>
          <p:nvPr/>
        </p:nvSpPr>
        <p:spPr>
          <a:xfrm>
            <a:off x="9613966" y="1978015"/>
            <a:ext cx="6715709" cy="492125"/>
          </a:xfrm>
          <a:prstGeom prst="rect">
            <a:avLst/>
          </a:prstGeom>
        </p:spPr>
        <p:txBody>
          <a:bodyPr lIns="0" tIns="0" rIns="0" bIns="0" rtlCol="0" anchor="t">
            <a:spAutoFit/>
          </a:bodyPr>
          <a:lstStyle/>
          <a:p>
            <a:pPr algn="r">
              <a:lnSpc>
                <a:spcPts val="4059"/>
              </a:lnSpc>
            </a:pPr>
            <a:r>
              <a:rPr lang="en-US" sz="2799" spc="419">
                <a:solidFill>
                  <a:srgbClr val="F4D314"/>
                </a:solidFill>
                <a:latin typeface="Muli"/>
                <a:ea typeface="Muli"/>
                <a:cs typeface="Muli"/>
                <a:sym typeface="Muli"/>
              </a:rPr>
              <a:t>2216791</a:t>
            </a:r>
          </a:p>
        </p:txBody>
      </p:sp>
      <p:sp>
        <p:nvSpPr>
          <p:cNvPr id="4" name="TextBox 4"/>
          <p:cNvSpPr txBox="1"/>
          <p:nvPr/>
        </p:nvSpPr>
        <p:spPr>
          <a:xfrm>
            <a:off x="1958325" y="1663131"/>
            <a:ext cx="5985375" cy="1217143"/>
          </a:xfrm>
          <a:prstGeom prst="rect">
            <a:avLst/>
          </a:prstGeom>
        </p:spPr>
        <p:txBody>
          <a:bodyPr lIns="0" tIns="0" rIns="0" bIns="0" rtlCol="0" anchor="t">
            <a:spAutoFit/>
          </a:bodyPr>
          <a:lstStyle/>
          <a:p>
            <a:pPr algn="l">
              <a:lnSpc>
                <a:spcPts val="9413"/>
              </a:lnSpc>
            </a:pPr>
            <a:r>
              <a:rPr lang="en-US" sz="8185">
                <a:solidFill>
                  <a:srgbClr val="FFFFFF"/>
                </a:solidFill>
                <a:latin typeface="League Gothic"/>
                <a:ea typeface="League Gothic"/>
                <a:cs typeface="League Gothic"/>
                <a:sym typeface="League Gothic"/>
              </a:rPr>
              <a:t>METHODOLOGY</a:t>
            </a:r>
          </a:p>
        </p:txBody>
      </p:sp>
      <p:sp>
        <p:nvSpPr>
          <p:cNvPr id="5" name="TextBox 5"/>
          <p:cNvSpPr txBox="1"/>
          <p:nvPr/>
        </p:nvSpPr>
        <p:spPr>
          <a:xfrm>
            <a:off x="2224275" y="3343095"/>
            <a:ext cx="13839450" cy="4939031"/>
          </a:xfrm>
          <a:prstGeom prst="rect">
            <a:avLst/>
          </a:prstGeom>
        </p:spPr>
        <p:txBody>
          <a:bodyPr lIns="0" tIns="0" rIns="0" bIns="0" rtlCol="0" anchor="t">
            <a:spAutoFit/>
          </a:bodyPr>
          <a:lstStyle/>
          <a:p>
            <a:pPr marL="604515" lvl="1" indent="-302257" algn="l">
              <a:lnSpc>
                <a:spcPts val="3919"/>
              </a:lnSpc>
              <a:buAutoNum type="arabicPeriod"/>
            </a:pPr>
            <a:r>
              <a:rPr lang="en-US" sz="2799">
                <a:solidFill>
                  <a:srgbClr val="FFFFFF"/>
                </a:solidFill>
                <a:latin typeface="Muli"/>
                <a:ea typeface="Muli"/>
                <a:cs typeface="Muli"/>
                <a:sym typeface="Muli"/>
              </a:rPr>
              <a:t>Dataset sourced from developer survey focused on job roles, satisfaction, and workplace factors</a:t>
            </a:r>
          </a:p>
          <a:p>
            <a:pPr marL="604515" lvl="1" indent="-302257" algn="l">
              <a:lnSpc>
                <a:spcPts val="3919"/>
              </a:lnSpc>
              <a:buAutoNum type="arabicPeriod"/>
            </a:pPr>
            <a:r>
              <a:rPr lang="en-US" sz="2799">
                <a:solidFill>
                  <a:srgbClr val="FFFFFF"/>
                </a:solidFill>
                <a:latin typeface="Muli"/>
                <a:ea typeface="Muli"/>
                <a:cs typeface="Muli"/>
                <a:sym typeface="Muli"/>
              </a:rPr>
              <a:t>Data cleaning and transformation done using PySpark for scalability and handling nulls</a:t>
            </a:r>
          </a:p>
          <a:p>
            <a:pPr marL="604515" lvl="1" indent="-302257" algn="l">
              <a:lnSpc>
                <a:spcPts val="3919"/>
              </a:lnSpc>
              <a:buAutoNum type="arabicPeriod"/>
            </a:pPr>
            <a:r>
              <a:rPr lang="en-US" sz="2799">
                <a:solidFill>
                  <a:srgbClr val="FFFFFF"/>
                </a:solidFill>
                <a:latin typeface="Muli"/>
                <a:ea typeface="Muli"/>
                <a:cs typeface="Muli"/>
                <a:sym typeface="Muli"/>
              </a:rPr>
              <a:t>Exploratory analysis and visualizations performed in Pandas, Seaborn, and Matplotlib</a:t>
            </a:r>
          </a:p>
          <a:p>
            <a:pPr marL="604515" lvl="1" indent="-302257" algn="l">
              <a:lnSpc>
                <a:spcPts val="3919"/>
              </a:lnSpc>
              <a:buAutoNum type="arabicPeriod"/>
            </a:pPr>
            <a:r>
              <a:rPr lang="en-US" sz="2799">
                <a:solidFill>
                  <a:srgbClr val="FFFFFF"/>
                </a:solidFill>
                <a:latin typeface="Muli"/>
                <a:ea typeface="Muli"/>
                <a:cs typeface="Muli"/>
                <a:sym typeface="Muli"/>
              </a:rPr>
              <a:t>Grouped analysis by categories: Management, Environment, Compensation, Role</a:t>
            </a:r>
          </a:p>
          <a:p>
            <a:pPr marL="604515" lvl="1" indent="-302257" algn="l">
              <a:lnSpc>
                <a:spcPts val="3919"/>
              </a:lnSpc>
              <a:buAutoNum type="arabicPeriod"/>
            </a:pPr>
            <a:r>
              <a:rPr lang="en-US" sz="2799">
                <a:solidFill>
                  <a:srgbClr val="FFFFFF"/>
                </a:solidFill>
                <a:latin typeface="Muli"/>
                <a:ea typeface="Muli"/>
                <a:cs typeface="Muli"/>
                <a:sym typeface="Muli"/>
              </a:rPr>
              <a:t>Correlations and stacked bar charts used to identify patterns and key influencers of satisfaction</a:t>
            </a:r>
          </a:p>
          <a:p>
            <a:pPr algn="l">
              <a:lnSpc>
                <a:spcPts val="3919"/>
              </a:lnSpc>
            </a:pPr>
            <a:endParaRPr lang="en-US" sz="2799">
              <a:solidFill>
                <a:srgbClr val="FFFFFF"/>
              </a:solidFill>
              <a:latin typeface="Muli"/>
              <a:ea typeface="Muli"/>
              <a:cs typeface="Muli"/>
              <a:sym typeface="Mul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3416" b="-83416"/>
            </a:stretch>
          </a:blipFill>
        </p:spPr>
        <p:txBody>
          <a:bodyPr/>
          <a:lstStyle/>
          <a:p>
            <a:endParaRPr lang="en-US"/>
          </a:p>
        </p:txBody>
      </p:sp>
      <p:sp>
        <p:nvSpPr>
          <p:cNvPr id="3" name="Freeform 3"/>
          <p:cNvSpPr/>
          <p:nvPr/>
        </p:nvSpPr>
        <p:spPr>
          <a:xfrm>
            <a:off x="1958325" y="3979100"/>
            <a:ext cx="9227629" cy="5352025"/>
          </a:xfrm>
          <a:custGeom>
            <a:avLst/>
            <a:gdLst/>
            <a:ahLst/>
            <a:cxnLst/>
            <a:rect l="l" t="t" r="r" b="b"/>
            <a:pathLst>
              <a:path w="9227629" h="5352025">
                <a:moveTo>
                  <a:pt x="0" y="0"/>
                </a:moveTo>
                <a:lnTo>
                  <a:pt x="9227629" y="0"/>
                </a:lnTo>
                <a:lnTo>
                  <a:pt x="9227629" y="5352025"/>
                </a:lnTo>
                <a:lnTo>
                  <a:pt x="0" y="5352025"/>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9613966" y="1978015"/>
            <a:ext cx="6715709" cy="492125"/>
          </a:xfrm>
          <a:prstGeom prst="rect">
            <a:avLst/>
          </a:prstGeom>
        </p:spPr>
        <p:txBody>
          <a:bodyPr lIns="0" tIns="0" rIns="0" bIns="0" rtlCol="0" anchor="t">
            <a:spAutoFit/>
          </a:bodyPr>
          <a:lstStyle/>
          <a:p>
            <a:pPr algn="r">
              <a:lnSpc>
                <a:spcPts val="4059"/>
              </a:lnSpc>
            </a:pPr>
            <a:r>
              <a:rPr lang="en-US" sz="2799" spc="419">
                <a:solidFill>
                  <a:srgbClr val="F4D314"/>
                </a:solidFill>
                <a:latin typeface="Muli"/>
                <a:ea typeface="Muli"/>
                <a:cs typeface="Muli"/>
                <a:sym typeface="Muli"/>
              </a:rPr>
              <a:t>2216791</a:t>
            </a:r>
          </a:p>
        </p:txBody>
      </p:sp>
      <p:sp>
        <p:nvSpPr>
          <p:cNvPr id="5" name="TextBox 5"/>
          <p:cNvSpPr txBox="1"/>
          <p:nvPr/>
        </p:nvSpPr>
        <p:spPr>
          <a:xfrm>
            <a:off x="1958325" y="1663131"/>
            <a:ext cx="5985375" cy="1217143"/>
          </a:xfrm>
          <a:prstGeom prst="rect">
            <a:avLst/>
          </a:prstGeom>
        </p:spPr>
        <p:txBody>
          <a:bodyPr lIns="0" tIns="0" rIns="0" bIns="0" rtlCol="0" anchor="t">
            <a:spAutoFit/>
          </a:bodyPr>
          <a:lstStyle/>
          <a:p>
            <a:pPr algn="l">
              <a:lnSpc>
                <a:spcPts val="9413"/>
              </a:lnSpc>
            </a:pPr>
            <a:r>
              <a:rPr lang="en-US" sz="8185">
                <a:solidFill>
                  <a:srgbClr val="FFFFFF"/>
                </a:solidFill>
                <a:latin typeface="League Gothic"/>
                <a:ea typeface="League Gothic"/>
                <a:cs typeface="League Gothic"/>
                <a:sym typeface="League Gothic"/>
              </a:rPr>
              <a:t>RESULTS</a:t>
            </a:r>
          </a:p>
        </p:txBody>
      </p:sp>
      <p:sp>
        <p:nvSpPr>
          <p:cNvPr id="6" name="TextBox 6"/>
          <p:cNvSpPr txBox="1"/>
          <p:nvPr/>
        </p:nvSpPr>
        <p:spPr>
          <a:xfrm>
            <a:off x="11431210" y="4763447"/>
            <a:ext cx="5667555" cy="3754755"/>
          </a:xfrm>
          <a:prstGeom prst="rect">
            <a:avLst/>
          </a:prstGeom>
        </p:spPr>
        <p:txBody>
          <a:bodyPr lIns="0" tIns="0" rIns="0" bIns="0" rtlCol="0" anchor="t">
            <a:spAutoFit/>
          </a:bodyPr>
          <a:lstStyle/>
          <a:p>
            <a:pPr algn="l">
              <a:lnSpc>
                <a:spcPts val="2520"/>
              </a:lnSpc>
            </a:pPr>
            <a:r>
              <a:rPr lang="en-US" sz="1800">
                <a:solidFill>
                  <a:srgbClr val="FFFFFF"/>
                </a:solidFill>
                <a:latin typeface="Muli"/>
                <a:ea typeface="Muli"/>
                <a:cs typeface="Muli"/>
                <a:sym typeface="Muli"/>
              </a:rPr>
              <a:t>Data science and engineering roles, particularly Data Scientists and Machine Learning Specialists, report high job satisfaction, with 19% very satisfied and 7% slightly satisfied. Engineers/Data also show a positive outlook, with 13% very satisfied and 12% slightly satisfied. In contrast, Academic Researchers and Scientists have much lower satisfaction levels, with many respondents feeling neutral or dissatisfied. Overall, technical roles in data science and engineering tend to have higher satisfaction, while academic and scientific roles see more mixed or lower satisfaction.</a:t>
            </a:r>
          </a:p>
        </p:txBody>
      </p:sp>
      <p:sp>
        <p:nvSpPr>
          <p:cNvPr id="7" name="TextBox 7"/>
          <p:cNvSpPr txBox="1"/>
          <p:nvPr/>
        </p:nvSpPr>
        <p:spPr>
          <a:xfrm>
            <a:off x="1958325" y="2991587"/>
            <a:ext cx="6715709" cy="492125"/>
          </a:xfrm>
          <a:prstGeom prst="rect">
            <a:avLst/>
          </a:prstGeom>
        </p:spPr>
        <p:txBody>
          <a:bodyPr lIns="0" tIns="0" rIns="0" bIns="0" rtlCol="0" anchor="t">
            <a:spAutoFit/>
          </a:bodyPr>
          <a:lstStyle/>
          <a:p>
            <a:pPr algn="just">
              <a:lnSpc>
                <a:spcPts val="4059"/>
              </a:lnSpc>
            </a:pPr>
            <a:r>
              <a:rPr lang="en-US" sz="2799" spc="419">
                <a:solidFill>
                  <a:srgbClr val="F4D314"/>
                </a:solidFill>
                <a:latin typeface="Muli"/>
                <a:ea typeface="Muli"/>
                <a:cs typeface="Muli"/>
                <a:sym typeface="Muli"/>
              </a:rPr>
              <a:t>JOB RELATED FACTORS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3416" b="-83416"/>
            </a:stretch>
          </a:blipFill>
        </p:spPr>
        <p:txBody>
          <a:bodyPr/>
          <a:lstStyle/>
          <a:p>
            <a:endParaRPr lang="en-US"/>
          </a:p>
        </p:txBody>
      </p:sp>
      <p:sp>
        <p:nvSpPr>
          <p:cNvPr id="3" name="Freeform 3"/>
          <p:cNvSpPr/>
          <p:nvPr/>
        </p:nvSpPr>
        <p:spPr>
          <a:xfrm>
            <a:off x="4349817" y="2880274"/>
            <a:ext cx="4658251" cy="3767361"/>
          </a:xfrm>
          <a:custGeom>
            <a:avLst/>
            <a:gdLst/>
            <a:ahLst/>
            <a:cxnLst/>
            <a:rect l="l" t="t" r="r" b="b"/>
            <a:pathLst>
              <a:path w="4658251" h="3767361">
                <a:moveTo>
                  <a:pt x="0" y="0"/>
                </a:moveTo>
                <a:lnTo>
                  <a:pt x="4658251" y="0"/>
                </a:lnTo>
                <a:lnTo>
                  <a:pt x="4658251" y="3767360"/>
                </a:lnTo>
                <a:lnTo>
                  <a:pt x="0" y="3767360"/>
                </a:lnTo>
                <a:lnTo>
                  <a:pt x="0" y="0"/>
                </a:lnTo>
                <a:close/>
              </a:path>
            </a:pathLst>
          </a:custGeom>
          <a:blipFill>
            <a:blip r:embed="rId3"/>
            <a:stretch>
              <a:fillRect/>
            </a:stretch>
          </a:blipFill>
        </p:spPr>
        <p:txBody>
          <a:bodyPr/>
          <a:lstStyle/>
          <a:p>
            <a:endParaRPr lang="en-US"/>
          </a:p>
        </p:txBody>
      </p:sp>
      <p:sp>
        <p:nvSpPr>
          <p:cNvPr id="4" name="Freeform 4"/>
          <p:cNvSpPr/>
          <p:nvPr/>
        </p:nvSpPr>
        <p:spPr>
          <a:xfrm>
            <a:off x="9613966" y="2880274"/>
            <a:ext cx="4437241" cy="3767361"/>
          </a:xfrm>
          <a:custGeom>
            <a:avLst/>
            <a:gdLst/>
            <a:ahLst/>
            <a:cxnLst/>
            <a:rect l="l" t="t" r="r" b="b"/>
            <a:pathLst>
              <a:path w="4437241" h="3767361">
                <a:moveTo>
                  <a:pt x="0" y="0"/>
                </a:moveTo>
                <a:lnTo>
                  <a:pt x="4437241" y="0"/>
                </a:lnTo>
                <a:lnTo>
                  <a:pt x="4437241" y="3767360"/>
                </a:lnTo>
                <a:lnTo>
                  <a:pt x="0" y="376736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9613966" y="1978015"/>
            <a:ext cx="6715709" cy="492125"/>
          </a:xfrm>
          <a:prstGeom prst="rect">
            <a:avLst/>
          </a:prstGeom>
        </p:spPr>
        <p:txBody>
          <a:bodyPr lIns="0" tIns="0" rIns="0" bIns="0" rtlCol="0" anchor="t">
            <a:spAutoFit/>
          </a:bodyPr>
          <a:lstStyle/>
          <a:p>
            <a:pPr algn="r">
              <a:lnSpc>
                <a:spcPts val="4059"/>
              </a:lnSpc>
            </a:pPr>
            <a:r>
              <a:rPr lang="en-US" sz="2799" spc="419">
                <a:solidFill>
                  <a:srgbClr val="F4D314"/>
                </a:solidFill>
                <a:latin typeface="Muli"/>
                <a:ea typeface="Muli"/>
                <a:cs typeface="Muli"/>
                <a:sym typeface="Muli"/>
              </a:rPr>
              <a:t>2216791</a:t>
            </a:r>
          </a:p>
        </p:txBody>
      </p:sp>
      <p:sp>
        <p:nvSpPr>
          <p:cNvPr id="6" name="TextBox 6"/>
          <p:cNvSpPr txBox="1"/>
          <p:nvPr/>
        </p:nvSpPr>
        <p:spPr>
          <a:xfrm>
            <a:off x="1958325" y="1663131"/>
            <a:ext cx="5985375" cy="1217143"/>
          </a:xfrm>
          <a:prstGeom prst="rect">
            <a:avLst/>
          </a:prstGeom>
        </p:spPr>
        <p:txBody>
          <a:bodyPr lIns="0" tIns="0" rIns="0" bIns="0" rtlCol="0" anchor="t">
            <a:spAutoFit/>
          </a:bodyPr>
          <a:lstStyle/>
          <a:p>
            <a:pPr algn="l">
              <a:lnSpc>
                <a:spcPts val="9413"/>
              </a:lnSpc>
            </a:pPr>
            <a:r>
              <a:rPr lang="en-US" sz="8185">
                <a:solidFill>
                  <a:srgbClr val="FFFFFF"/>
                </a:solidFill>
                <a:latin typeface="League Gothic"/>
                <a:ea typeface="League Gothic"/>
                <a:cs typeface="League Gothic"/>
                <a:sym typeface="League Gothic"/>
              </a:rPr>
              <a:t>RESULTS</a:t>
            </a:r>
          </a:p>
        </p:txBody>
      </p:sp>
      <p:sp>
        <p:nvSpPr>
          <p:cNvPr id="7" name="TextBox 7"/>
          <p:cNvSpPr txBox="1"/>
          <p:nvPr/>
        </p:nvSpPr>
        <p:spPr>
          <a:xfrm>
            <a:off x="2209258" y="7019109"/>
            <a:ext cx="15050042" cy="2715895"/>
          </a:xfrm>
          <a:prstGeom prst="rect">
            <a:avLst/>
          </a:prstGeom>
        </p:spPr>
        <p:txBody>
          <a:bodyPr lIns="0" tIns="0" rIns="0" bIns="0" rtlCol="0" anchor="t">
            <a:spAutoFit/>
          </a:bodyPr>
          <a:lstStyle/>
          <a:p>
            <a:pPr algn="l">
              <a:lnSpc>
                <a:spcPts val="3079"/>
              </a:lnSpc>
            </a:pPr>
            <a:r>
              <a:rPr lang="en-US" sz="2199">
                <a:solidFill>
                  <a:srgbClr val="FFFFFF"/>
                </a:solidFill>
                <a:latin typeface="Muli"/>
                <a:ea typeface="Muli"/>
                <a:cs typeface="Muli"/>
                <a:sym typeface="Muli"/>
              </a:rPr>
              <a:t>The pie charts reveal that full-time employees have a more balanced distribution of job satisfaction, with 30.1% slightly satisfied and 33.3% very satisfied, but also show significant dissatisfaction with 18.6% very dissatisfied. In contrast, part-time employees are more satisfied, with 60% slightly satisfied and 20% very satisfied, although 20% are very dissatisfied. This suggests that part-time work offers greater satisfaction, likely due to more flexibility, while full-time employees experience a mix of contentment and notable dissatisfaction, possibly linked to work-life balance or workload issues.</a:t>
            </a:r>
          </a:p>
          <a:p>
            <a:pPr algn="l">
              <a:lnSpc>
                <a:spcPts val="3079"/>
              </a:lnSpc>
            </a:pPr>
            <a:endParaRPr lang="en-US" sz="2199">
              <a:solidFill>
                <a:srgbClr val="FFFFFF"/>
              </a:solidFill>
              <a:latin typeface="Muli"/>
              <a:ea typeface="Muli"/>
              <a:cs typeface="Muli"/>
              <a:sym typeface="Mul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3416" b="-83416"/>
            </a:stretch>
          </a:blipFill>
        </p:spPr>
        <p:txBody>
          <a:bodyPr/>
          <a:lstStyle/>
          <a:p>
            <a:endParaRPr lang="en-US"/>
          </a:p>
        </p:txBody>
      </p:sp>
      <p:sp>
        <p:nvSpPr>
          <p:cNvPr id="3" name="Freeform 3"/>
          <p:cNvSpPr/>
          <p:nvPr/>
        </p:nvSpPr>
        <p:spPr>
          <a:xfrm>
            <a:off x="1028700" y="3699760"/>
            <a:ext cx="9063206" cy="4497616"/>
          </a:xfrm>
          <a:custGeom>
            <a:avLst/>
            <a:gdLst/>
            <a:ahLst/>
            <a:cxnLst/>
            <a:rect l="l" t="t" r="r" b="b"/>
            <a:pathLst>
              <a:path w="9063206" h="4497616">
                <a:moveTo>
                  <a:pt x="0" y="0"/>
                </a:moveTo>
                <a:lnTo>
                  <a:pt x="9063206" y="0"/>
                </a:lnTo>
                <a:lnTo>
                  <a:pt x="9063206" y="4497616"/>
                </a:lnTo>
                <a:lnTo>
                  <a:pt x="0" y="4497616"/>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9613966" y="1978015"/>
            <a:ext cx="6715709" cy="492125"/>
          </a:xfrm>
          <a:prstGeom prst="rect">
            <a:avLst/>
          </a:prstGeom>
        </p:spPr>
        <p:txBody>
          <a:bodyPr lIns="0" tIns="0" rIns="0" bIns="0" rtlCol="0" anchor="t">
            <a:spAutoFit/>
          </a:bodyPr>
          <a:lstStyle/>
          <a:p>
            <a:pPr algn="r">
              <a:lnSpc>
                <a:spcPts val="4059"/>
              </a:lnSpc>
            </a:pPr>
            <a:r>
              <a:rPr lang="en-US" sz="2799" spc="419">
                <a:solidFill>
                  <a:srgbClr val="F4D314"/>
                </a:solidFill>
                <a:latin typeface="Muli"/>
                <a:ea typeface="Muli"/>
                <a:cs typeface="Muli"/>
                <a:sym typeface="Muli"/>
              </a:rPr>
              <a:t>2216791</a:t>
            </a:r>
          </a:p>
        </p:txBody>
      </p:sp>
      <p:sp>
        <p:nvSpPr>
          <p:cNvPr id="5" name="TextBox 5"/>
          <p:cNvSpPr txBox="1"/>
          <p:nvPr/>
        </p:nvSpPr>
        <p:spPr>
          <a:xfrm>
            <a:off x="1958325" y="1663131"/>
            <a:ext cx="5985375" cy="1217143"/>
          </a:xfrm>
          <a:prstGeom prst="rect">
            <a:avLst/>
          </a:prstGeom>
        </p:spPr>
        <p:txBody>
          <a:bodyPr lIns="0" tIns="0" rIns="0" bIns="0" rtlCol="0" anchor="t">
            <a:spAutoFit/>
          </a:bodyPr>
          <a:lstStyle/>
          <a:p>
            <a:pPr algn="l">
              <a:lnSpc>
                <a:spcPts val="9413"/>
              </a:lnSpc>
            </a:pPr>
            <a:r>
              <a:rPr lang="en-US" sz="8185">
                <a:solidFill>
                  <a:srgbClr val="FFFFFF"/>
                </a:solidFill>
                <a:latin typeface="League Gothic"/>
                <a:ea typeface="League Gothic"/>
                <a:cs typeface="League Gothic"/>
                <a:sym typeface="League Gothic"/>
              </a:rPr>
              <a:t>RESULTS</a:t>
            </a:r>
          </a:p>
        </p:txBody>
      </p:sp>
      <p:sp>
        <p:nvSpPr>
          <p:cNvPr id="6" name="TextBox 6"/>
          <p:cNvSpPr txBox="1"/>
          <p:nvPr/>
        </p:nvSpPr>
        <p:spPr>
          <a:xfrm>
            <a:off x="10889200" y="3117031"/>
            <a:ext cx="6370100" cy="6390005"/>
          </a:xfrm>
          <a:prstGeom prst="rect">
            <a:avLst/>
          </a:prstGeom>
        </p:spPr>
        <p:txBody>
          <a:bodyPr lIns="0" tIns="0" rIns="0" bIns="0" rtlCol="0" anchor="t">
            <a:spAutoFit/>
          </a:bodyPr>
          <a:lstStyle/>
          <a:p>
            <a:pPr algn="l">
              <a:lnSpc>
                <a:spcPts val="3219"/>
              </a:lnSpc>
            </a:pPr>
            <a:r>
              <a:rPr lang="en-US" sz="2299">
                <a:solidFill>
                  <a:srgbClr val="FFFFFF"/>
                </a:solidFill>
                <a:latin typeface="Muli"/>
                <a:ea typeface="Muli"/>
                <a:cs typeface="Muli"/>
                <a:sym typeface="Muli"/>
              </a:rPr>
              <a:t>The analysis shows that career development, office culture, and remote work have the highest satisfaction levels, with many employees reporting they are "very satisfied." Company diversity and industry are generally well-received, though there's some minor dissatisfaction. Flexible schedules and department/team also receive positive feedback, with few dissatisfied responses. The tech stack and work impact show a mix of satisfaction, but some employees are "very dissatisfied." Overall, career development and office culture stand out as the top factors influencing job satisfaction, while work impact and tech stack could use some improvement.</a:t>
            </a:r>
          </a:p>
          <a:p>
            <a:pPr algn="l">
              <a:lnSpc>
                <a:spcPts val="3219"/>
              </a:lnSpc>
            </a:pPr>
            <a:endParaRPr lang="en-US" sz="2299">
              <a:solidFill>
                <a:srgbClr val="FFFFFF"/>
              </a:solidFill>
              <a:latin typeface="Muli"/>
              <a:ea typeface="Muli"/>
              <a:cs typeface="Muli"/>
              <a:sym typeface="Mul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2154</Words>
  <Application>Microsoft Office PowerPoint</Application>
  <PresentationFormat>Custom</PresentationFormat>
  <Paragraphs>178</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Muli</vt:lpstr>
      <vt:lpstr>Calibri</vt:lpstr>
      <vt:lpstr>League Gothic</vt:lpstr>
      <vt:lpstr>Arial</vt:lpstr>
      <vt:lpstr>Muli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Satisfaction factors among data science developer</dc:title>
  <cp:lastModifiedBy>AISAR NASRUN BIN RAMJEE</cp:lastModifiedBy>
  <cp:revision>2</cp:revision>
  <dcterms:created xsi:type="dcterms:W3CDTF">2006-08-16T00:00:00Z</dcterms:created>
  <dcterms:modified xsi:type="dcterms:W3CDTF">2025-12-06T16:06:41Z</dcterms:modified>
  <dc:identifier>DAGqaWUKZhY</dc:identifier>
</cp:coreProperties>
</file>